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334" r:id="rId3"/>
    <p:sldId id="320" r:id="rId4"/>
    <p:sldId id="307" r:id="rId5"/>
    <p:sldId id="308" r:id="rId6"/>
    <p:sldId id="321" r:id="rId7"/>
    <p:sldId id="306" r:id="rId8"/>
    <p:sldId id="309" r:id="rId9"/>
    <p:sldId id="311" r:id="rId10"/>
    <p:sldId id="312" r:id="rId11"/>
    <p:sldId id="313" r:id="rId12"/>
    <p:sldId id="318" r:id="rId13"/>
    <p:sldId id="315" r:id="rId14"/>
    <p:sldId id="259" r:id="rId15"/>
    <p:sldId id="257" r:id="rId16"/>
    <p:sldId id="260" r:id="rId17"/>
    <p:sldId id="261" r:id="rId18"/>
    <p:sldId id="319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8" r:id="rId35"/>
    <p:sldId id="279" r:id="rId36"/>
    <p:sldId id="277" r:id="rId37"/>
    <p:sldId id="316" r:id="rId38"/>
    <p:sldId id="280" r:id="rId39"/>
    <p:sldId id="281" r:id="rId40"/>
    <p:sldId id="284" r:id="rId41"/>
    <p:sldId id="285" r:id="rId42"/>
    <p:sldId id="282" r:id="rId43"/>
    <p:sldId id="283" r:id="rId44"/>
    <p:sldId id="286" r:id="rId45"/>
    <p:sldId id="287" r:id="rId46"/>
    <p:sldId id="288" r:id="rId47"/>
    <p:sldId id="289" r:id="rId48"/>
    <p:sldId id="290" r:id="rId49"/>
    <p:sldId id="322" r:id="rId50"/>
    <p:sldId id="323" r:id="rId51"/>
    <p:sldId id="324" r:id="rId52"/>
    <p:sldId id="327" r:id="rId53"/>
    <p:sldId id="325" r:id="rId54"/>
    <p:sldId id="326" r:id="rId55"/>
    <p:sldId id="328" r:id="rId56"/>
    <p:sldId id="329" r:id="rId57"/>
    <p:sldId id="330" r:id="rId58"/>
    <p:sldId id="331" r:id="rId59"/>
    <p:sldId id="317" r:id="rId60"/>
    <p:sldId id="292" r:id="rId61"/>
    <p:sldId id="332" r:id="rId62"/>
    <p:sldId id="333" r:id="rId63"/>
    <p:sldId id="293" r:id="rId64"/>
    <p:sldId id="294" r:id="rId65"/>
    <p:sldId id="295" r:id="rId66"/>
    <p:sldId id="296" r:id="rId67"/>
    <p:sldId id="297" r:id="rId68"/>
    <p:sldId id="298" r:id="rId69"/>
    <p:sldId id="299" r:id="rId70"/>
    <p:sldId id="300" r:id="rId71"/>
    <p:sldId id="301" r:id="rId72"/>
    <p:sldId id="302" r:id="rId73"/>
    <p:sldId id="303" r:id="rId74"/>
    <p:sldId id="304" r:id="rId75"/>
    <p:sldId id="305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EAD2"/>
    <a:srgbClr val="F5CBCC"/>
    <a:srgbClr val="DBD1EA"/>
    <a:srgbClr val="EBD1DE"/>
    <a:srgbClr val="D0DFE2"/>
    <a:srgbClr val="FFF2CD"/>
    <a:srgbClr val="7EA6E0"/>
    <a:srgbClr val="FFFFFF"/>
    <a:srgbClr val="DAE3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7" autoAdjust="0"/>
    <p:restoredTop sz="91706" autoAdjust="0"/>
  </p:normalViewPr>
  <p:slideViewPr>
    <p:cSldViewPr snapToGrid="0" showGuides="1">
      <p:cViewPr varScale="1">
        <p:scale>
          <a:sx n="85" d="100"/>
          <a:sy n="85" d="100"/>
        </p:scale>
        <p:origin x="876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1" d="100"/>
          <a:sy n="71" d="100"/>
        </p:scale>
        <p:origin x="3468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05D0375-76BB-CCD9-DEA7-AF3F265399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89BB2C-60BF-E01D-D466-B6C1F308AD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72FFC-57CE-4670-9DBD-BE9BD96C0C5D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6CD0E4-8AE9-3648-EE1E-44349E2724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E4BCD4-6859-D3C7-58A9-AFEBE7F12D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D0C87-AE24-4AD1-ADAC-60FA48BFEF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7952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A1CCC-EFFC-4390-AFD3-59A2652E4C65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D452F-5283-4686-AB06-FF54C16053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219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知识增强？</a:t>
            </a:r>
            <a:endParaRPr lang="en-US" altLang="zh-CN" dirty="0"/>
          </a:p>
          <a:p>
            <a:r>
              <a:rPr lang="zh-CN" altLang="en-US" dirty="0"/>
              <a:t>数据增强：对抗样本、图片翻转、旋转、遮挡等等，文本单词替换等等。</a:t>
            </a:r>
            <a:endParaRPr lang="en-US" altLang="zh-CN" dirty="0"/>
          </a:p>
          <a:p>
            <a:r>
              <a:rPr lang="zh-CN" altLang="en-US" dirty="0"/>
              <a:t>一种扩充数据集的方法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知识增强是个什么呢？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087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41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586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7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762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222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798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活着  作者 余华 </a:t>
            </a:r>
            <a:r>
              <a:rPr lang="en-US" altLang="zh-CN" dirty="0"/>
              <a:t>1992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8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刚才讲的技术呢是将知识图谱转换为自然语言，然后做为训练的语料，用于下面的大语言模型训练。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198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刚才讲的技术呢是将知识图谱转换为自然语言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5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00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75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41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030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588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633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70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今天我要预定仙林宾馆。</a:t>
            </a:r>
            <a:endParaRPr lang="en-US" altLang="zh-CN" dirty="0"/>
          </a:p>
          <a:p>
            <a:r>
              <a:rPr lang="zh-CN" altLang="en-US" dirty="0"/>
              <a:t>下一部对话状态就是确定时间，对吧。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438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05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702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76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58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339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30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类似于</a:t>
            </a:r>
            <a:r>
              <a:rPr lang="en-US" altLang="zh-CN" dirty="0" err="1"/>
              <a:t>LoRA</a:t>
            </a:r>
            <a:r>
              <a:rPr lang="zh-CN" altLang="en-US" dirty="0"/>
              <a:t>，为每个预训练增加了一个适配层（避免灾难性遗忘，持续学习中一个非常常用的技术）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082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653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756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935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529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远程监督学习的一个重要假设是。。。。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309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588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739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77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69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7365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6087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243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527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5355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8827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4137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074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4261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552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活着 作者 余华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1853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633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167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707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0630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608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3024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3039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6083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0207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279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活着 作者 余华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664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个性化聊天机器人等等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273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个性化聊天机器人等等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706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个性化聊天机器人等等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6146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3302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633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035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4280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1906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6738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RL</a:t>
            </a:r>
            <a:r>
              <a:rPr lang="zh-CN" altLang="en-US" dirty="0"/>
              <a:t>方法学习</a:t>
            </a:r>
            <a:r>
              <a:rPr lang="en-US" altLang="zh-CN" dirty="0"/>
              <a:t>step</a:t>
            </a:r>
            <a:r>
              <a:rPr lang="zh-CN" altLang="en-US" dirty="0"/>
              <a:t>非常长，可能要将近</a:t>
            </a:r>
            <a:r>
              <a:rPr lang="en-US" altLang="zh-CN" dirty="0"/>
              <a:t>3</a:t>
            </a:r>
            <a:r>
              <a:rPr lang="zh-CN" altLang="en-US" dirty="0"/>
              <a:t>千万次</a:t>
            </a:r>
            <a:r>
              <a:rPr lang="en-US" altLang="zh-CN" dirty="0"/>
              <a:t>step</a:t>
            </a:r>
            <a:r>
              <a:rPr lang="zh-CN" altLang="en-US" dirty="0"/>
              <a:t>学习；而且可扩展性差，针对不同的新任务都得重新学习。</a:t>
            </a:r>
            <a:endParaRPr lang="en-US" altLang="zh-CN" dirty="0"/>
          </a:p>
          <a:p>
            <a:r>
              <a:rPr lang="en-US" altLang="zh-CN" dirty="0"/>
              <a:t>RL</a:t>
            </a:r>
            <a:r>
              <a:rPr lang="zh-CN" altLang="en-US" dirty="0"/>
              <a:t>方法是将一个非常长且复杂的目标转换为一系列的键鼠操作，</a:t>
            </a:r>
            <a:endParaRPr lang="en-US" altLang="zh-CN" dirty="0"/>
          </a:p>
          <a:p>
            <a:r>
              <a:rPr lang="en-US" altLang="zh-CN" dirty="0"/>
              <a:t>It first breaks down the decompose goal into sub-goals, then into structured actions, and finally into keyboard/mouse operations.</a:t>
            </a:r>
          </a:p>
          <a:p>
            <a:r>
              <a:rPr lang="zh-CN" altLang="en-US" dirty="0"/>
              <a:t>这种分解类似于人类在现实世界中解决复杂问题的方式，能够以比</a:t>
            </a:r>
            <a:r>
              <a:rPr lang="en-US" altLang="zh-CN" dirty="0"/>
              <a:t>RL</a:t>
            </a:r>
            <a:r>
              <a:rPr lang="zh-CN" altLang="en-US" dirty="0"/>
              <a:t>高几个数量级的效率掌握</a:t>
            </a:r>
            <a:r>
              <a:rPr lang="en-US" altLang="zh-CN" dirty="0"/>
              <a:t>《</a:t>
            </a:r>
            <a:r>
              <a:rPr lang="zh-CN" altLang="en-US" dirty="0"/>
              <a:t>我的世界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LLM</a:t>
            </a:r>
            <a:r>
              <a:rPr lang="zh-CN" altLang="en-US" dirty="0"/>
              <a:t>还可以利用基于文本的知识和记忆，快速获得与环境互动和实现目标的能力，提供巨大的学习效率提高、无限的可扩展性，与</a:t>
            </a:r>
            <a:r>
              <a:rPr lang="en-US" altLang="zh-CN" dirty="0"/>
              <a:t>RL</a:t>
            </a:r>
            <a:r>
              <a:rPr lang="zh-CN" altLang="en-US" dirty="0"/>
              <a:t>相比，这是一种颠覆性的创新。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2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6508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6457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9462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031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7211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6145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271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376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452F-5283-4686-AB06-FF54C16053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825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90037-F9A6-2EFB-5A1D-29B43DB33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8DBD52-6544-36CB-185E-FF089818C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9615C-D02B-EA7D-CA8E-753EAAE3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B759-5B79-438F-BC34-D755253B8568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7D1D1B-1E49-BD89-B024-7B77454C2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2E47D0-EAEA-BF5B-7CE7-40781FE6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784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FD0A1-5C31-5C92-EFFE-6084F979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6E59A0-6E39-ED64-A049-514D846B6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0BBE3-77FD-F884-1307-ACA6677F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7117-AD82-45E4-8A6D-25AFF4485D07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26DC57-1ABE-608B-89A9-102D22552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5B476E-DEF7-C506-4B0E-974F71DE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61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581090-2DBA-C96F-29D6-4EADC5D7D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8F7888-C64E-8160-94B0-78DC8ED0D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E91C8-B719-FDB6-B8B0-EA3B4FCE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50A5-4824-4A09-992B-23ABF3EEF903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53D09B-9774-E9EC-C1EA-09FDE51EB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6E736-DDFA-0BAD-5E15-59295877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20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149DD-E1E9-BC6F-542A-E7B9995A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0E701-4DD3-12A2-8C6A-27ACB8DE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C0A8A-B2D2-885C-D960-D88A7B34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C831-B5D5-49A2-A7D5-C49C8786BF8E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64FF8D-2FCF-71D6-F8FC-63B91F7F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95779-7165-41F2-6120-923BBCD6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2292"/>
            <a:ext cx="2743200" cy="365125"/>
          </a:xfrm>
        </p:spPr>
        <p:txBody>
          <a:bodyPr/>
          <a:lstStyle/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530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7E08F-50B7-780B-B0A6-D5C069A2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868158-4EAC-F1F8-176A-DC6FF1FF2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844B9-5645-2614-E44F-A3DFF5AB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9862-BDA0-4BE0-8499-84776F4293C2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807DD-D60F-CBE3-7396-CDD05694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20CA14-06A3-DEE5-DB72-B22A8D85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36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82135-7006-0F8D-E0E5-3B3C2514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899CB-A656-8491-4A13-E23C8A532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774DA2-4980-DCC8-738E-49837883B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A25096-6883-1241-811B-25B51919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0ADE-B534-4573-B632-957BEEA1A854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830FD2-BD9F-C7B8-94F0-E46F8691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FE4D6A-9693-E896-8FC4-A2A58F49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5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1A554-3108-8DB8-A69D-3B880C13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3BF992-96F9-5084-1AFE-8C459EC64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1443FD-EB9B-FB14-C340-CFFD6EDDF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C1EEC8-E30B-22A7-07E6-7D814856A3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C63848-5AA8-596B-2E8A-68E5DDFC0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F9DFA-67C3-931F-59C8-C7E0846C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DB05-0234-419B-974B-2E73F3973ECF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A5E646-F98B-FB4D-A3CF-F01A0C2F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7C2B71-F8E5-994A-30E7-710696F6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11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3808B-1B4E-F2D4-5272-F6AFC1B1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816B0C-413B-6611-FEEF-78302462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EE2C-541F-414D-9155-ECE47996738A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60A400-A405-B74D-A030-1E681254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4D8C72-9010-CD1B-F6D5-D925FCFD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6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1F935E-4757-C03F-E679-1DFDB4E92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846B-6EF9-49CE-988C-272CB28AA790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09C6CF-2F07-0823-9871-59BD60CE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5B18B9-08A8-0893-A920-A52A3002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03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05912-237B-8A73-B6EA-A1C19E10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CE92F-996A-CFCC-CCB3-F88708374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3072FF-2533-1861-229D-961AAE0A0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38A882-4F7D-B57F-2F56-2226F151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2F41-EDC4-4BEB-82F6-38AAB1CBCE32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D49C30-F418-B757-9206-4B451FEF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1F2F5C-A6D2-BCAE-8F07-B805123E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427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B1914-12E9-4880-97C5-9152CF20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5DABD3-C10D-5F49-83B9-721B0D6217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AB044B-0E3A-6E89-CFDB-1FAB1B9FA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6D7BE4-EBB0-C7D9-DF83-F5D30F27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680C1-7215-4F7B-BA28-B0FAECAFAD4C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3844E7-FB2B-1322-4186-54B3DB30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8BEBD4-310D-11C6-D3EC-DA909059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3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9BFD09-E07E-4737-F721-A30694B4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93C377-319B-1117-F8D5-09429D2E5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777B6-EB8B-1697-7687-F182B46CE2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60B82-651B-4D59-B413-521278F56956}" type="datetime1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340781-7286-9D20-357E-391036819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173DCB-4A41-E1DB-2533-8931DA4CF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208A2-08C6-4104-9A5B-F30521136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6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DFAA6-E879-0BD1-89B1-A147524690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知识增强的大语言模型</a:t>
            </a:r>
            <a:b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进展及展望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BD818-D6F3-2893-8EE6-52445FBED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6640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</a:rPr>
              <a:t>张  博</a:t>
            </a:r>
            <a:endParaRPr lang="en-US" altLang="zh-CN" dirty="0">
              <a:latin typeface="黑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2023.10.09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BD1EA7-FC4D-48B3-093C-3AF19F0A2574}"/>
              </a:ext>
            </a:extLst>
          </p:cNvPr>
          <p:cNvSpPr txBox="1"/>
          <p:nvPr/>
        </p:nvSpPr>
        <p:spPr>
          <a:xfrm>
            <a:off x="4061741" y="6334780"/>
            <a:ext cx="560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修改自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CCKS2023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沿研趋势论坛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上海交通大学陈露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https://ccks.gz.bcebos.com/2023/CCKS2023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前沿趋势报告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陈露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v2.pdf</a:t>
            </a:r>
          </a:p>
        </p:txBody>
      </p:sp>
    </p:spTree>
    <p:extLst>
      <p:ext uri="{BB962C8B-B14F-4D97-AF65-F5344CB8AC3E}">
        <p14:creationId xmlns:p14="http://schemas.microsoft.com/office/powerpoint/2010/main" val="208728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大语言模型与知识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82CA71-69CB-5705-E3E4-027CED84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5" y="1037771"/>
            <a:ext cx="10934075" cy="5139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大语言模型知识受预训练语料与模型能力限制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知识记忆有限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语料覆盖范围有限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知识数量少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语料质量与时效性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知识质量低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 知识推理较弱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知识性幻觉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：推理能力差，可信度低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B53B33-E760-E237-A483-9718124FEE5D}"/>
              </a:ext>
            </a:extLst>
          </p:cNvPr>
          <p:cNvSpPr txBox="1"/>
          <p:nvPr/>
        </p:nvSpPr>
        <p:spPr>
          <a:xfrm>
            <a:off x="0" y="639998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[1] Yin et al. Do Large Language Models Know What They Don’t Know? Findings of ACL 2023.</a:t>
            </a:r>
          </a:p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[2] Xu et al. Beyond the imitation game: Quantifying and extrapolating the capabilities of language models.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B74E0-23A5-160E-8C95-6FB04955EF00}"/>
              </a:ext>
            </a:extLst>
          </p:cNvPr>
          <p:cNvSpPr txBox="1"/>
          <p:nvPr/>
        </p:nvSpPr>
        <p:spPr>
          <a:xfrm>
            <a:off x="6917961" y="1812773"/>
            <a:ext cx="464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⼤语⾔模型（LLM）的知识象限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162469-4F11-98BD-2EF5-53EEB717F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18" y="2256780"/>
            <a:ext cx="5278209" cy="41222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4251EB-BECB-E600-3CF0-C164E1379B43}"/>
              </a:ext>
            </a:extLst>
          </p:cNvPr>
          <p:cNvSpPr/>
          <p:nvPr/>
        </p:nvSpPr>
        <p:spPr>
          <a:xfrm>
            <a:off x="8984730" y="4834327"/>
            <a:ext cx="2632647" cy="1489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181751-9BF6-3381-7E1C-C05A432BFCB1}"/>
              </a:ext>
            </a:extLst>
          </p:cNvPr>
          <p:cNvSpPr txBox="1"/>
          <p:nvPr/>
        </p:nvSpPr>
        <p:spPr>
          <a:xfrm>
            <a:off x="9642416" y="5100404"/>
            <a:ext cx="15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知识性幻觉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B45F7B-BF1B-CCCD-3692-0C05EE2258CD}"/>
              </a:ext>
            </a:extLst>
          </p:cNvPr>
          <p:cNvSpPr/>
          <p:nvPr/>
        </p:nvSpPr>
        <p:spPr>
          <a:xfrm>
            <a:off x="6990191" y="4992423"/>
            <a:ext cx="1994539" cy="1331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9C604C-31D4-1B58-76B2-92A7FCCAA301}"/>
              </a:ext>
            </a:extLst>
          </p:cNvPr>
          <p:cNvSpPr txBox="1"/>
          <p:nvPr/>
        </p:nvSpPr>
        <p:spPr>
          <a:xfrm>
            <a:off x="7286254" y="5101229"/>
            <a:ext cx="15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知识性幻觉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EBD2245-1E20-72B7-CBB8-06715A94967E}"/>
              </a:ext>
            </a:extLst>
          </p:cNvPr>
          <p:cNvSpPr txBox="1"/>
          <p:nvPr/>
        </p:nvSpPr>
        <p:spPr>
          <a:xfrm>
            <a:off x="2378842" y="4992423"/>
            <a:ext cx="1978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语料知识记不住！</a:t>
            </a:r>
          </a:p>
        </p:txBody>
      </p:sp>
    </p:spTree>
    <p:extLst>
      <p:ext uri="{BB962C8B-B14F-4D97-AF65-F5344CB8AC3E}">
        <p14:creationId xmlns:p14="http://schemas.microsoft.com/office/powerpoint/2010/main" val="3657905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大语言模型与知识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82CA71-69CB-5705-E3E4-027CED84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5" y="1037771"/>
            <a:ext cx="10934075" cy="5139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大语言模型知识受预训练语料与模型能力限制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知识记忆有限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语料覆盖范围有限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知识数量少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语料质量与时效性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知识质量低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 知识推理较弱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知识性幻觉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：推理能力差，可信度低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知识更新困难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参数更新的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灾难性遗忘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参数量级大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更新成本高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B53B33-E760-E237-A483-9718124FEE5D}"/>
              </a:ext>
            </a:extLst>
          </p:cNvPr>
          <p:cNvSpPr txBox="1"/>
          <p:nvPr/>
        </p:nvSpPr>
        <p:spPr>
          <a:xfrm>
            <a:off x="0" y="639998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[1] Yin et al. Do Large Language Models Know What They Don’t Know? Findings of ACL 2023.</a:t>
            </a:r>
          </a:p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[2] Xu et al. Beyond the imitation game: Quantifying and extrapolating the capabilities of language models.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B74E0-23A5-160E-8C95-6FB04955EF00}"/>
              </a:ext>
            </a:extLst>
          </p:cNvPr>
          <p:cNvSpPr txBox="1"/>
          <p:nvPr/>
        </p:nvSpPr>
        <p:spPr>
          <a:xfrm>
            <a:off x="6917961" y="1812773"/>
            <a:ext cx="464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⼤语⾔模型（LLM）的知识象限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162469-4F11-98BD-2EF5-53EEB717F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18" y="2256780"/>
            <a:ext cx="5278209" cy="41222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4251EB-BECB-E600-3CF0-C164E1379B43}"/>
              </a:ext>
            </a:extLst>
          </p:cNvPr>
          <p:cNvSpPr/>
          <p:nvPr/>
        </p:nvSpPr>
        <p:spPr>
          <a:xfrm>
            <a:off x="6976048" y="2750694"/>
            <a:ext cx="2018050" cy="1686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F4B243-5828-0610-7178-45684B8F3A6A}"/>
              </a:ext>
            </a:extLst>
          </p:cNvPr>
          <p:cNvSpPr txBox="1"/>
          <p:nvPr/>
        </p:nvSpPr>
        <p:spPr>
          <a:xfrm>
            <a:off x="9313055" y="3375803"/>
            <a:ext cx="22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模型依靠自己推理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35F799E2-8878-1D79-9699-4B1AC0F91C43}"/>
              </a:ext>
            </a:extLst>
          </p:cNvPr>
          <p:cNvSpPr/>
          <p:nvPr/>
        </p:nvSpPr>
        <p:spPr>
          <a:xfrm>
            <a:off x="8994098" y="3087974"/>
            <a:ext cx="318957" cy="2131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16E3507-565C-66ED-61EF-EBAC34E31523}"/>
              </a:ext>
            </a:extLst>
          </p:cNvPr>
          <p:cNvSpPr/>
          <p:nvPr/>
        </p:nvSpPr>
        <p:spPr>
          <a:xfrm>
            <a:off x="8994098" y="4081241"/>
            <a:ext cx="318957" cy="2131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D386EB43-4CA5-2345-76FB-BE1A9A5752AD}"/>
              </a:ext>
            </a:extLst>
          </p:cNvPr>
          <p:cNvSpPr/>
          <p:nvPr/>
        </p:nvSpPr>
        <p:spPr>
          <a:xfrm rot="5400000">
            <a:off x="7415711" y="4945339"/>
            <a:ext cx="1155466" cy="2660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6D94F27-1EC1-AFC4-668E-EA6E7F6BF38D}"/>
              </a:ext>
            </a:extLst>
          </p:cNvPr>
          <p:cNvSpPr/>
          <p:nvPr/>
        </p:nvSpPr>
        <p:spPr>
          <a:xfrm rot="2068040">
            <a:off x="8459875" y="4765362"/>
            <a:ext cx="1293294" cy="2363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0C7AED-8329-7AA4-2365-CE75EDA1160D}"/>
              </a:ext>
            </a:extLst>
          </p:cNvPr>
          <p:cNvSpPr txBox="1"/>
          <p:nvPr/>
        </p:nvSpPr>
        <p:spPr>
          <a:xfrm>
            <a:off x="8073571" y="5663777"/>
            <a:ext cx="279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模型依靠外部知识推理</a:t>
            </a:r>
          </a:p>
        </p:txBody>
      </p:sp>
    </p:spTree>
    <p:extLst>
      <p:ext uri="{BB962C8B-B14F-4D97-AF65-F5344CB8AC3E}">
        <p14:creationId xmlns:p14="http://schemas.microsoft.com/office/powerpoint/2010/main" val="80909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大语言模型与知识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E3E4E8-BB11-5880-1223-ACAAD196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4" y="720951"/>
            <a:ext cx="11172668" cy="48123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6E5500-EEFC-22B4-E0B0-E5E48E81539D}"/>
              </a:ext>
            </a:extLst>
          </p:cNvPr>
          <p:cNvSpPr txBox="1"/>
          <p:nvPr/>
        </p:nvSpPr>
        <p:spPr>
          <a:xfrm>
            <a:off x="1034323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167CE3-8D00-3829-B2B2-A0E8CE3E43F4}"/>
              </a:ext>
            </a:extLst>
          </p:cNvPr>
          <p:cNvSpPr txBox="1"/>
          <p:nvPr/>
        </p:nvSpPr>
        <p:spPr>
          <a:xfrm>
            <a:off x="5264047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96DEB4-6E1C-A12D-AAF7-4E3A7990A13E}"/>
              </a:ext>
            </a:extLst>
          </p:cNvPr>
          <p:cNvSpPr txBox="1"/>
          <p:nvPr/>
        </p:nvSpPr>
        <p:spPr>
          <a:xfrm>
            <a:off x="9114021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ADDC577-2F5E-7D6C-B676-D024FE73AFFE}"/>
              </a:ext>
            </a:extLst>
          </p:cNvPr>
          <p:cNvSpPr txBox="1"/>
          <p:nvPr/>
        </p:nvSpPr>
        <p:spPr>
          <a:xfrm>
            <a:off x="1135507" y="6082182"/>
            <a:ext cx="1881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如何引入知识？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997B76C-7266-4D7C-7F26-FC0D89ADE99C}"/>
              </a:ext>
            </a:extLst>
          </p:cNvPr>
          <p:cNvSpPr txBox="1"/>
          <p:nvPr/>
        </p:nvSpPr>
        <p:spPr>
          <a:xfrm>
            <a:off x="5418945" y="6082182"/>
            <a:ext cx="1881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如何利用知识？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638FA-0BD5-FC77-B0AB-44E568FB025C}"/>
              </a:ext>
            </a:extLst>
          </p:cNvPr>
          <p:cNvSpPr txBox="1"/>
          <p:nvPr/>
        </p:nvSpPr>
        <p:spPr>
          <a:xfrm>
            <a:off x="8777992" y="6082182"/>
            <a:ext cx="2679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如何持续学习知识？</a:t>
            </a:r>
          </a:p>
        </p:txBody>
      </p:sp>
    </p:spTree>
    <p:extLst>
      <p:ext uri="{BB962C8B-B14F-4D97-AF65-F5344CB8AC3E}">
        <p14:creationId xmlns:p14="http://schemas.microsoft.com/office/powerpoint/2010/main" val="187935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E3E4E8-BB11-5880-1223-ACAAD196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4" y="720951"/>
            <a:ext cx="11172668" cy="48123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6E5500-EEFC-22B4-E0B0-E5E48E81539D}"/>
              </a:ext>
            </a:extLst>
          </p:cNvPr>
          <p:cNvSpPr txBox="1"/>
          <p:nvPr/>
        </p:nvSpPr>
        <p:spPr>
          <a:xfrm>
            <a:off x="1034323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167CE3-8D00-3829-B2B2-A0E8CE3E43F4}"/>
              </a:ext>
            </a:extLst>
          </p:cNvPr>
          <p:cNvSpPr txBox="1"/>
          <p:nvPr/>
        </p:nvSpPr>
        <p:spPr>
          <a:xfrm>
            <a:off x="5264047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96DEB4-6E1C-A12D-AAF7-4E3A7990A13E}"/>
              </a:ext>
            </a:extLst>
          </p:cNvPr>
          <p:cNvSpPr txBox="1"/>
          <p:nvPr/>
        </p:nvSpPr>
        <p:spPr>
          <a:xfrm>
            <a:off x="9114021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ADDC577-2F5E-7D6C-B676-D024FE73AFFE}"/>
              </a:ext>
            </a:extLst>
          </p:cNvPr>
          <p:cNvSpPr txBox="1"/>
          <p:nvPr/>
        </p:nvSpPr>
        <p:spPr>
          <a:xfrm>
            <a:off x="1135507" y="6082182"/>
            <a:ext cx="1881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如何引入知识？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997B76C-7266-4D7C-7F26-FC0D89ADE99C}"/>
              </a:ext>
            </a:extLst>
          </p:cNvPr>
          <p:cNvSpPr txBox="1"/>
          <p:nvPr/>
        </p:nvSpPr>
        <p:spPr>
          <a:xfrm>
            <a:off x="5418945" y="6082182"/>
            <a:ext cx="1881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如何利用知识？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638FA-0BD5-FC77-B0AB-44E568FB025C}"/>
              </a:ext>
            </a:extLst>
          </p:cNvPr>
          <p:cNvSpPr txBox="1"/>
          <p:nvPr/>
        </p:nvSpPr>
        <p:spPr>
          <a:xfrm>
            <a:off x="8777992" y="6082182"/>
            <a:ext cx="2679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如何持续学习知识？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FBBC70-153D-3FE5-A61E-832D4AF42A7B}"/>
              </a:ext>
            </a:extLst>
          </p:cNvPr>
          <p:cNvSpPr/>
          <p:nvPr/>
        </p:nvSpPr>
        <p:spPr>
          <a:xfrm>
            <a:off x="284814" y="834465"/>
            <a:ext cx="3402766" cy="5843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60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1D73E4-1745-F8A4-CDC8-8B6DE9E8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84" y="912871"/>
            <a:ext cx="6772473" cy="5445519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B87EC32C-041B-3282-8209-9A4497D9C939}"/>
              </a:ext>
            </a:extLst>
          </p:cNvPr>
          <p:cNvSpPr/>
          <p:nvPr/>
        </p:nvSpPr>
        <p:spPr>
          <a:xfrm>
            <a:off x="3643086" y="5136695"/>
            <a:ext cx="957537" cy="4023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70163BB-F7C0-AD09-5544-74BE0DA320C9}"/>
              </a:ext>
            </a:extLst>
          </p:cNvPr>
          <p:cNvSpPr/>
          <p:nvPr/>
        </p:nvSpPr>
        <p:spPr>
          <a:xfrm>
            <a:off x="3643086" y="3476624"/>
            <a:ext cx="957537" cy="4023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C858860-2210-FD5F-5107-A128452844EF}"/>
              </a:ext>
            </a:extLst>
          </p:cNvPr>
          <p:cNvSpPr/>
          <p:nvPr/>
        </p:nvSpPr>
        <p:spPr>
          <a:xfrm>
            <a:off x="3643086" y="1816553"/>
            <a:ext cx="957537" cy="4023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617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DFFE3B3A-DB37-9289-B549-B15C69C69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90" y="2244725"/>
            <a:ext cx="6706067" cy="3971834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8022770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直接生成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：将结构化的高质量知识序列化自然语言文本，作为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预训练语料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[Lu, et al.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2022]</a:t>
            </a:r>
          </a:p>
          <a:p>
            <a:pPr marL="0" indent="0">
              <a:buNone/>
            </a:pP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69A2201-1C3D-65CC-3E5B-AF3CC958BAA1}"/>
              </a:ext>
            </a:extLst>
          </p:cNvPr>
          <p:cNvSpPr txBox="1"/>
          <p:nvPr/>
        </p:nvSpPr>
        <p:spPr>
          <a:xfrm>
            <a:off x="3508551" y="3938128"/>
            <a:ext cx="1385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知识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质量更高、更密度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07CCD6C-6C9B-578A-96A8-AA987A2F480F}"/>
              </a:ext>
            </a:extLst>
          </p:cNvPr>
          <p:cNvCxnSpPr>
            <a:cxnSpLocks/>
          </p:cNvCxnSpPr>
          <p:nvPr/>
        </p:nvCxnSpPr>
        <p:spPr>
          <a:xfrm flipV="1">
            <a:off x="4168606" y="3712865"/>
            <a:ext cx="454038" cy="2453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3544647" y="6468317"/>
            <a:ext cx="10384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Lu et al. KELM: Integrating Knowledge Graphs with Language Model Pre-training Corpora. NAACL 2022.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943A3D-8129-DA45-75C5-849F9568463A}"/>
              </a:ext>
            </a:extLst>
          </p:cNvPr>
          <p:cNvSpPr txBox="1"/>
          <p:nvPr/>
        </p:nvSpPr>
        <p:spPr>
          <a:xfrm>
            <a:off x="8073571" y="274341"/>
            <a:ext cx="370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数据增强任务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：对数据集进行扩充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2EF2ED-8AD3-D41F-FB36-8F5AEE6F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48AFD2-865A-82D9-0F5E-FDF679C48A0E}"/>
              </a:ext>
            </a:extLst>
          </p:cNvPr>
          <p:cNvSpPr txBox="1"/>
          <p:nvPr/>
        </p:nvSpPr>
        <p:spPr>
          <a:xfrm>
            <a:off x="5274808" y="5263343"/>
            <a:ext cx="1947183" cy="523220"/>
          </a:xfrm>
          <a:prstGeom prst="rect">
            <a:avLst/>
          </a:prstGeom>
          <a:solidFill>
            <a:srgbClr val="FFF2CD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《</a:t>
            </a:r>
            <a:r>
              <a:rPr lang="zh-CN" altLang="en-US" sz="1400" dirty="0"/>
              <a:t>活着</a:t>
            </a:r>
            <a:r>
              <a:rPr lang="en-US" altLang="zh-CN" sz="1400" dirty="0"/>
              <a:t>》</a:t>
            </a:r>
            <a:r>
              <a:rPr lang="zh-CN" altLang="en-US" sz="1400" dirty="0"/>
              <a:t>是一本由余华写的书。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D08696-CEBD-A138-5F52-E42E03EB5604}"/>
              </a:ext>
            </a:extLst>
          </p:cNvPr>
          <p:cNvSpPr txBox="1"/>
          <p:nvPr/>
        </p:nvSpPr>
        <p:spPr>
          <a:xfrm>
            <a:off x="5632352" y="3384185"/>
            <a:ext cx="512043" cy="261610"/>
          </a:xfrm>
          <a:prstGeom prst="rect">
            <a:avLst/>
          </a:prstGeom>
          <a:solidFill>
            <a:srgbClr val="D0DFE2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活着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027414-15FD-A6D3-1038-FEA28D1330BC}"/>
              </a:ext>
            </a:extLst>
          </p:cNvPr>
          <p:cNvSpPr txBox="1"/>
          <p:nvPr/>
        </p:nvSpPr>
        <p:spPr>
          <a:xfrm>
            <a:off x="6400800" y="2656103"/>
            <a:ext cx="512043" cy="261610"/>
          </a:xfrm>
          <a:prstGeom prst="rect">
            <a:avLst/>
          </a:prstGeom>
          <a:solidFill>
            <a:srgbClr val="DBD1EA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余华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A9BF9A8-D96F-C253-2A04-503CD9109CC3}"/>
              </a:ext>
            </a:extLst>
          </p:cNvPr>
          <p:cNvSpPr txBox="1"/>
          <p:nvPr/>
        </p:nvSpPr>
        <p:spPr>
          <a:xfrm>
            <a:off x="5010592" y="4138183"/>
            <a:ext cx="512043" cy="261610"/>
          </a:xfrm>
          <a:prstGeom prst="rect">
            <a:avLst/>
          </a:prstGeom>
          <a:solidFill>
            <a:srgbClr val="D8EAD2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1992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C7DCC3-3F77-9478-1C1E-27319B247AC8}"/>
              </a:ext>
            </a:extLst>
          </p:cNvPr>
          <p:cNvSpPr txBox="1"/>
          <p:nvPr/>
        </p:nvSpPr>
        <p:spPr>
          <a:xfrm>
            <a:off x="4825351" y="2677914"/>
            <a:ext cx="474297" cy="261610"/>
          </a:xfrm>
          <a:prstGeom prst="rect">
            <a:avLst/>
          </a:prstGeom>
          <a:solidFill>
            <a:srgbClr val="F5CBCC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中文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663978D-2192-349E-24AD-339C67B6EB78}"/>
              </a:ext>
            </a:extLst>
          </p:cNvPr>
          <p:cNvSpPr txBox="1"/>
          <p:nvPr/>
        </p:nvSpPr>
        <p:spPr>
          <a:xfrm>
            <a:off x="6287795" y="4170804"/>
            <a:ext cx="781795" cy="261610"/>
          </a:xfrm>
          <a:prstGeom prst="rect">
            <a:avLst/>
          </a:prstGeom>
          <a:solidFill>
            <a:srgbClr val="EBD1DE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长篇小说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64E21C-943D-1C97-FCE4-D312828D9585}"/>
              </a:ext>
            </a:extLst>
          </p:cNvPr>
          <p:cNvSpPr txBox="1"/>
          <p:nvPr/>
        </p:nvSpPr>
        <p:spPr>
          <a:xfrm>
            <a:off x="7069590" y="3099491"/>
            <a:ext cx="14172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活着是一本中文长篇小说，作者是余华，发表于</a:t>
            </a:r>
            <a:r>
              <a:rPr lang="en-US" altLang="zh-CN" sz="1200" dirty="0"/>
              <a:t>1992</a:t>
            </a:r>
            <a:r>
              <a:rPr lang="zh-CN" altLang="en-US" sz="1200" dirty="0"/>
              <a:t>年。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3621F8-80E4-8438-E432-5459A615A2DE}"/>
              </a:ext>
            </a:extLst>
          </p:cNvPr>
          <p:cNvSpPr/>
          <p:nvPr/>
        </p:nvSpPr>
        <p:spPr>
          <a:xfrm>
            <a:off x="4647733" y="2277381"/>
            <a:ext cx="2481282" cy="2438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1409BAC-62FA-452E-6009-51033432F9A4}"/>
              </a:ext>
            </a:extLst>
          </p:cNvPr>
          <p:cNvSpPr txBox="1"/>
          <p:nvPr/>
        </p:nvSpPr>
        <p:spPr>
          <a:xfrm>
            <a:off x="6662881" y="5904847"/>
            <a:ext cx="186235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自然语言语料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9353DED-1EC4-5368-7F94-2BBC9C2406C8}"/>
              </a:ext>
            </a:extLst>
          </p:cNvPr>
          <p:cNvSpPr txBox="1"/>
          <p:nvPr/>
        </p:nvSpPr>
        <p:spPr>
          <a:xfrm>
            <a:off x="9052370" y="5632674"/>
            <a:ext cx="186235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语言模型</a:t>
            </a:r>
          </a:p>
        </p:txBody>
      </p:sp>
    </p:spTree>
    <p:extLst>
      <p:ext uri="{BB962C8B-B14F-4D97-AF65-F5344CB8AC3E}">
        <p14:creationId xmlns:p14="http://schemas.microsoft.com/office/powerpoint/2010/main" val="1839188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A52DDE-7884-9E70-7A00-76D19F1FA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9" b="3344"/>
          <a:stretch/>
        </p:blipFill>
        <p:spPr>
          <a:xfrm>
            <a:off x="3479332" y="1919240"/>
            <a:ext cx="8298245" cy="397404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1" y="6468317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Lu et al. KELM: Integrating Knowledge Graphs with Language Model Pre-training Corpora. NAACL 2022.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B2691D-3EF5-9035-698F-CC31BFBDC8D0}"/>
              </a:ext>
            </a:extLst>
          </p:cNvPr>
          <p:cNvSpPr txBox="1"/>
          <p:nvPr/>
        </p:nvSpPr>
        <p:spPr>
          <a:xfrm>
            <a:off x="3856273" y="5786579"/>
            <a:ext cx="297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KG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元组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句子对齐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）微调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T5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模型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D18DF6-349D-FA8D-A2E2-3B3D8E79A10A}"/>
              </a:ext>
            </a:extLst>
          </p:cNvPr>
          <p:cNvSpPr txBox="1"/>
          <p:nvPr/>
        </p:nvSpPr>
        <p:spPr>
          <a:xfrm>
            <a:off x="6911293" y="5816005"/>
            <a:ext cx="45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）训练语义质量评估器（正负样本对）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KG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元组生成文本，并评估质量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C6EE6-D7F3-A3BF-28F3-937FA407D50B}"/>
              </a:ext>
            </a:extLst>
          </p:cNvPr>
          <p:cNvSpPr txBox="1"/>
          <p:nvPr/>
        </p:nvSpPr>
        <p:spPr>
          <a:xfrm>
            <a:off x="8073571" y="274341"/>
            <a:ext cx="370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数据增强任务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：对数据集进行扩充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ECD76-ACAE-1DC4-4208-F33AD0E3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571BAF62-5B0B-F4F6-185B-E46866703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8022770" cy="13389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直接生成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：将结构化的高质量知识序列化自然语言文本，作为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预训练语料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[Lu, et al.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2022]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03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8022770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直接生成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 将知识图谱、表格等结构化知识序列化，输入到模型当中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[Xie et al.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2022]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510309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Xie et al.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UnifiedSKG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Unifying and Multi-Tasking Structured Knowledge Grounding with Text-to-Text Language Models. ACL 2022.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71A8B59-7CB4-19FB-0503-14C805DF2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4" r="1905"/>
          <a:stretch/>
        </p:blipFill>
        <p:spPr>
          <a:xfrm>
            <a:off x="4399641" y="1786617"/>
            <a:ext cx="6347450" cy="31405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1748DA8-DCC7-18AB-E6B5-A97AF3ED0662}"/>
              </a:ext>
            </a:extLst>
          </p:cNvPr>
          <p:cNvSpPr txBox="1"/>
          <p:nvPr/>
        </p:nvSpPr>
        <p:spPr>
          <a:xfrm>
            <a:off x="4399641" y="5082722"/>
            <a:ext cx="6923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基于结构化知识的任务（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Structured Knowledge Grounding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任务很多（语义解析）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任务的输入和输出形式是异构的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UnifiedSKG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：用户输入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+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知识结构序列化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 T5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模型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 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输出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E65DBC-14C8-7F58-2A09-C3289E4C8B2B}"/>
              </a:ext>
            </a:extLst>
          </p:cNvPr>
          <p:cNvSpPr txBox="1"/>
          <p:nvPr/>
        </p:nvSpPr>
        <p:spPr>
          <a:xfrm>
            <a:off x="7001933" y="274341"/>
            <a:ext cx="478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基于结构化知识的任务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：基于结构化的知识，给定输入，进行定制化输出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91CF4-3467-0625-B3F5-7F804022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9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8022770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直接生成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 将知识图谱、表格等结构化知识序列化，输入到模型当中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[Xie et al.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2022]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510309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Xie et al.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UnifiedSKG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Unifying and Multi-Tasking Structured Knowledge Grounding with Text-to-Text Language Models. ACL 2022.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E65DBC-14C8-7F58-2A09-C3289E4C8B2B}"/>
              </a:ext>
            </a:extLst>
          </p:cNvPr>
          <p:cNvSpPr txBox="1"/>
          <p:nvPr/>
        </p:nvSpPr>
        <p:spPr>
          <a:xfrm>
            <a:off x="7001933" y="274341"/>
            <a:ext cx="478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基于结构化知识的任务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：基于结构化的知识，给定输入，进行定制化输出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91CF4-3467-0625-B3F5-7F804022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A395A2-6826-4DBE-D93A-9A4F74CB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56" y="2050596"/>
            <a:ext cx="4039426" cy="45400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9DB3C7E-A46E-9164-571E-0EBB6E3A0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226" y="1912524"/>
            <a:ext cx="3345974" cy="441710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7E01BCA-CC21-AD0F-7C09-5E62DEEE46B2}"/>
              </a:ext>
            </a:extLst>
          </p:cNvPr>
          <p:cNvSpPr txBox="1"/>
          <p:nvPr/>
        </p:nvSpPr>
        <p:spPr>
          <a:xfrm>
            <a:off x="5694218" y="2220301"/>
            <a:ext cx="130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表格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3BADEEE-6892-F345-215A-D2EED081E881}"/>
              </a:ext>
            </a:extLst>
          </p:cNvPr>
          <p:cNvSpPr txBox="1"/>
          <p:nvPr/>
        </p:nvSpPr>
        <p:spPr>
          <a:xfrm>
            <a:off x="10011417" y="1850969"/>
            <a:ext cx="130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知识图谱</a:t>
            </a:r>
          </a:p>
        </p:txBody>
      </p:sp>
    </p:spTree>
    <p:extLst>
      <p:ext uri="{BB962C8B-B14F-4D97-AF65-F5344CB8AC3E}">
        <p14:creationId xmlns:p14="http://schemas.microsoft.com/office/powerpoint/2010/main" val="3005088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8022770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间接生成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利用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LLM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依据知识自主提问，自动化标注数据的生成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[Wang et al. 2023]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510309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Wang et al. Self-Instruct: Aligning Language Models with Self-Generated Instructions. ACL 2023.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C8187-84EE-9315-3B7E-3EEBD23963AD}"/>
              </a:ext>
            </a:extLst>
          </p:cNvPr>
          <p:cNvSpPr txBox="1"/>
          <p:nvPr/>
        </p:nvSpPr>
        <p:spPr>
          <a:xfrm>
            <a:off x="4158343" y="1757866"/>
            <a:ext cx="771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内部知识蒸馏方法：给定引导性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prompt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自行生成相关领域数据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01EA48-9C4A-77C3-CE70-0607B66F3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" t="7118"/>
          <a:stretch/>
        </p:blipFill>
        <p:spPr>
          <a:xfrm>
            <a:off x="4344798" y="2309876"/>
            <a:ext cx="7268446" cy="32780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DBCB4A-6D13-C687-2D1D-EBBD276A23FD}"/>
              </a:ext>
            </a:extLst>
          </p:cNvPr>
          <p:cNvSpPr txBox="1"/>
          <p:nvPr/>
        </p:nvSpPr>
        <p:spPr>
          <a:xfrm>
            <a:off x="4344798" y="5631153"/>
            <a:ext cx="5263659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）让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自行生成新的指令和实例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）基于生成的指令数据进行微调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065BA5-8A05-77FB-58E2-EF10EB87051B}"/>
              </a:ext>
            </a:extLst>
          </p:cNvPr>
          <p:cNvSpPr txBox="1"/>
          <p:nvPr/>
        </p:nvSpPr>
        <p:spPr>
          <a:xfrm>
            <a:off x="8073571" y="274341"/>
            <a:ext cx="370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数据增强任务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：对数据集进行扩充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B162639A-E64A-4CBD-11EB-DA5CBBE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57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组会安排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2</a:t>
            </a:fld>
            <a:endParaRPr lang="zh-CN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1EEC978-2F1A-118F-968D-BF6561CD8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25777"/>
              </p:ext>
            </p:extLst>
          </p:nvPr>
        </p:nvGraphicFramePr>
        <p:xfrm>
          <a:off x="1083456" y="996984"/>
          <a:ext cx="9920156" cy="2768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01580">
                  <a:extLst>
                    <a:ext uri="{9D8B030D-6E8A-4147-A177-3AD203B41FA5}">
                      <a16:colId xmlns:a16="http://schemas.microsoft.com/office/drawing/2014/main" val="4030249185"/>
                    </a:ext>
                  </a:extLst>
                </a:gridCol>
                <a:gridCol w="4099810">
                  <a:extLst>
                    <a:ext uri="{9D8B030D-6E8A-4147-A177-3AD203B41FA5}">
                      <a16:colId xmlns:a16="http://schemas.microsoft.com/office/drawing/2014/main" val="3175620180"/>
                    </a:ext>
                  </a:extLst>
                </a:gridCol>
                <a:gridCol w="1236688">
                  <a:extLst>
                    <a:ext uri="{9D8B030D-6E8A-4147-A177-3AD203B41FA5}">
                      <a16:colId xmlns:a16="http://schemas.microsoft.com/office/drawing/2014/main" val="136280718"/>
                    </a:ext>
                  </a:extLst>
                </a:gridCol>
                <a:gridCol w="3182078">
                  <a:extLst>
                    <a:ext uri="{9D8B030D-6E8A-4147-A177-3AD203B41FA5}">
                      <a16:colId xmlns:a16="http://schemas.microsoft.com/office/drawing/2014/main" val="4083805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专题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负责老师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学生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309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周</a:t>
                      </a:r>
                      <a:r>
                        <a:rPr lang="en-US" altLang="zh-CN" dirty="0"/>
                        <a:t>-8</a:t>
                      </a:r>
                      <a:r>
                        <a:rPr lang="zh-CN" altLang="en-US" dirty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基于知识增强的大语言模型进展及展望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张博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朱江华、刘愿孟、李姝瑶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54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9</a:t>
                      </a:r>
                      <a:r>
                        <a:rPr lang="zh-CN" altLang="en-US" dirty="0"/>
                        <a:t>周</a:t>
                      </a:r>
                      <a:r>
                        <a:rPr lang="en-US" altLang="zh-CN" dirty="0"/>
                        <a:t>-11</a:t>
                      </a:r>
                      <a:r>
                        <a:rPr lang="zh-CN" altLang="en-US" dirty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大语言模型推理技术进展及展望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孔力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蔡铠蔚、许城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99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周</a:t>
                      </a:r>
                      <a:r>
                        <a:rPr lang="en-US" altLang="zh-CN" dirty="0"/>
                        <a:t>-14</a:t>
                      </a:r>
                      <a:r>
                        <a:rPr lang="zh-CN" altLang="en-US" dirty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大语言模型中的强化学习及其应用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刘海峰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胡河灯、李猛、李陈敏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7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15</a:t>
                      </a:r>
                      <a:r>
                        <a:rPr lang="zh-CN" altLang="en-US" dirty="0"/>
                        <a:t>周</a:t>
                      </a:r>
                      <a:r>
                        <a:rPr lang="en-US" altLang="zh-CN" dirty="0"/>
                        <a:t>-17</a:t>
                      </a:r>
                      <a:r>
                        <a:rPr lang="zh-CN" altLang="en-US" dirty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大语言模型中的多模态理解及其应用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郑智超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夏浩辉、王建才、王展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13459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C1AC647-03D8-6F0D-7832-C7999C567880}"/>
              </a:ext>
            </a:extLst>
          </p:cNvPr>
          <p:cNvSpPr txBox="1"/>
          <p:nvPr/>
        </p:nvSpPr>
        <p:spPr>
          <a:xfrm>
            <a:off x="1083456" y="4041617"/>
            <a:ext cx="10025088" cy="228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/>
              <a:t>每次组会流程安排</a:t>
            </a:r>
            <a:endParaRPr lang="en-US" altLang="zh-CN" sz="2000" b="1" dirty="0"/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zh-CN" altLang="en-US" dirty="0"/>
              <a:t>先由负责老师对专题内容进行总体讲解</a:t>
            </a:r>
            <a:endParaRPr lang="en-US" altLang="zh-CN" dirty="0"/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zh-CN" altLang="en-US" dirty="0"/>
              <a:t>然后安排</a:t>
            </a:r>
            <a:r>
              <a:rPr lang="en-US" altLang="zh-CN" dirty="0"/>
              <a:t>1-2</a:t>
            </a:r>
            <a:r>
              <a:rPr lang="zh-CN" altLang="en-US" dirty="0"/>
              <a:t>位学生详细汇报相关论文及技术</a:t>
            </a:r>
            <a:endParaRPr lang="en-US" altLang="zh-CN" dirty="0"/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zh-CN" altLang="en-US" dirty="0"/>
              <a:t>提问交流环节，各组学生提问并交流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697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388BC21-B773-EBDD-AD64-53637CC4D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59" y="1446191"/>
            <a:ext cx="5929085" cy="133968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8022770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间接生成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：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利用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LLM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依据知识自主提问，自动化标注数据的生成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[Wang et al. 2023]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538636"/>
            <a:ext cx="9859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Wang et al. Self-Instruct: Aligning Language Models with Self-Generated Instructions. ACL 2023.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46AD-5210-F6CC-8242-97E531D629BF}"/>
              </a:ext>
            </a:extLst>
          </p:cNvPr>
          <p:cNvSpPr txBox="1"/>
          <p:nvPr/>
        </p:nvSpPr>
        <p:spPr>
          <a:xfrm>
            <a:off x="3810000" y="178082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）指令生成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0D3385B-9AA5-76EE-86FA-5B7593E5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721" y="4336234"/>
            <a:ext cx="4336179" cy="186013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1BA0C72-29EA-244D-B0C0-E4464A540F71}"/>
              </a:ext>
            </a:extLst>
          </p:cNvPr>
          <p:cNvSpPr txBox="1"/>
          <p:nvPr/>
        </p:nvSpPr>
        <p:spPr>
          <a:xfrm>
            <a:off x="4036784" y="2808276"/>
            <a:ext cx="577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人工构建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175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个任务（指令、输入、输出）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4F23E63-0E8D-8C55-D4F1-40157D60D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45"/>
          <a:stretch/>
        </p:blipFill>
        <p:spPr>
          <a:xfrm>
            <a:off x="5922993" y="3135070"/>
            <a:ext cx="4090685" cy="95322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5A609F3-EE24-B60B-423C-BBA93B97F0A2}"/>
              </a:ext>
            </a:extLst>
          </p:cNvPr>
          <p:cNvSpPr txBox="1"/>
          <p:nvPr/>
        </p:nvSpPr>
        <p:spPr>
          <a:xfrm>
            <a:off x="4036784" y="4124057"/>
            <a:ext cx="774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随机挑选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个任务指令，构造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prompt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。利用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生成新的任务指令。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5C42D-713D-B5FC-A235-BE370CEC0A83}"/>
              </a:ext>
            </a:extLst>
          </p:cNvPr>
          <p:cNvSpPr txBox="1"/>
          <p:nvPr/>
        </p:nvSpPr>
        <p:spPr>
          <a:xfrm>
            <a:off x="8073571" y="274341"/>
            <a:ext cx="370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数据增强任务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：对数据集进行扩充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88175-E33D-0A4B-5E29-97F5277D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93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6CD46FFF-9B43-113B-9C5D-B57D13816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867" y="4326386"/>
            <a:ext cx="6443133" cy="1525722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8022770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间接生成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：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利用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LLM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依据知识自主提问，自动化标注数据的生成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[Wang et al. 2023]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603774"/>
            <a:ext cx="9859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Wang et al. Self-Instruct: Aligning Language Models with Self-Generated Instructions. ACL 2023.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46AD-5210-F6CC-8242-97E531D629BF}"/>
              </a:ext>
            </a:extLst>
          </p:cNvPr>
          <p:cNvSpPr txBox="1"/>
          <p:nvPr/>
        </p:nvSpPr>
        <p:spPr>
          <a:xfrm>
            <a:off x="3810000" y="178082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）识别任务类别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BA0C72-29EA-244D-B0C0-E4464A540F71}"/>
              </a:ext>
            </a:extLst>
          </p:cNvPr>
          <p:cNvSpPr txBox="1"/>
          <p:nvPr/>
        </p:nvSpPr>
        <p:spPr>
          <a:xfrm>
            <a:off x="4036784" y="2808276"/>
            <a:ext cx="577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识别任务的答案是否具有固定的输出空间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D2BAF7-1C58-E733-9CB7-04401BA1F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540" y="1425658"/>
            <a:ext cx="2601607" cy="13184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970BE8-5C60-7E44-A9CE-F02BB047A791}"/>
              </a:ext>
            </a:extLst>
          </p:cNvPr>
          <p:cNvSpPr txBox="1"/>
          <p:nvPr/>
        </p:nvSpPr>
        <p:spPr>
          <a:xfrm>
            <a:off x="4036483" y="3251207"/>
            <a:ext cx="38142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指令：从列表中挑选岁数最大的人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分类指令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38C5BB-62A0-2E5A-F35C-2C79354470AC}"/>
              </a:ext>
            </a:extLst>
          </p:cNvPr>
          <p:cNvSpPr txBox="1"/>
          <p:nvPr/>
        </p:nvSpPr>
        <p:spPr>
          <a:xfrm>
            <a:off x="8145538" y="3255553"/>
            <a:ext cx="38142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指令：讲一个农夫的故事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非分类指令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20E1E1-D9D7-A611-63F7-FF8B5FBE859E}"/>
              </a:ext>
            </a:extLst>
          </p:cNvPr>
          <p:cNvSpPr txBox="1"/>
          <p:nvPr/>
        </p:nvSpPr>
        <p:spPr>
          <a:xfrm>
            <a:off x="4036784" y="4053620"/>
            <a:ext cx="772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从任务池中随机挑选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个分类指令和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9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个非分类指令，构造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prompt</a:t>
            </a:r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C892730-BA8F-C617-2974-D771EC315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733" y="5838584"/>
            <a:ext cx="6282268" cy="27673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91367E9-0B8C-08F7-2C06-20636D35D075}"/>
              </a:ext>
            </a:extLst>
          </p:cNvPr>
          <p:cNvSpPr txBox="1"/>
          <p:nvPr/>
        </p:nvSpPr>
        <p:spPr>
          <a:xfrm>
            <a:off x="4087584" y="6121380"/>
            <a:ext cx="772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2.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利用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，判断步骤（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）中生成的新指令的类别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5D028F-4814-50C9-16A8-F407854E502D}"/>
              </a:ext>
            </a:extLst>
          </p:cNvPr>
          <p:cNvSpPr txBox="1"/>
          <p:nvPr/>
        </p:nvSpPr>
        <p:spPr>
          <a:xfrm>
            <a:off x="8073571" y="274341"/>
            <a:ext cx="370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数据增强任务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：对数据集进行扩充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7E393080-E52F-E035-BBE5-AB5C63334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404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EE0D18C-0B8E-4D7C-D453-C87FC4EF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155" y="4348353"/>
            <a:ext cx="5791200" cy="155698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0DFB0C7-15D7-6FB7-776E-8D202E5E4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435" y="2343368"/>
            <a:ext cx="6051550" cy="149983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8022770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间接生成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：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利用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LLM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依据知识自主提问，自动化标注数据的生成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[Wang et al. 2023]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508116"/>
            <a:ext cx="9859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Wang et al. Self-Instruct: Aligning Language Models with Self-Generated Instructions. ACL 2023.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46AD-5210-F6CC-8242-97E531D629BF}"/>
              </a:ext>
            </a:extLst>
          </p:cNvPr>
          <p:cNvSpPr txBox="1"/>
          <p:nvPr/>
        </p:nvSpPr>
        <p:spPr>
          <a:xfrm>
            <a:off x="3810000" y="178082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）输入和输出生成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C4EB37-D350-EA99-75FA-96DF80C1066A}"/>
              </a:ext>
            </a:extLst>
          </p:cNvPr>
          <p:cNvSpPr txBox="1"/>
          <p:nvPr/>
        </p:nvSpPr>
        <p:spPr>
          <a:xfrm>
            <a:off x="9737049" y="1548357"/>
            <a:ext cx="22889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指令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输入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输出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指令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输入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输出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指令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输出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输入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687AA8C-91C9-69FC-3105-7460DA489D9C}"/>
              </a:ext>
            </a:extLst>
          </p:cNvPr>
          <p:cNvSpPr txBox="1"/>
          <p:nvPr/>
        </p:nvSpPr>
        <p:spPr>
          <a:xfrm>
            <a:off x="3810000" y="2150159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构造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prompt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，生成输入，再生成输出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4087181-6D2D-F99B-A5C8-9419D915BEE0}"/>
              </a:ext>
            </a:extLst>
          </p:cNvPr>
          <p:cNvSpPr txBox="1"/>
          <p:nvPr/>
        </p:nvSpPr>
        <p:spPr>
          <a:xfrm>
            <a:off x="3872155" y="3848504"/>
            <a:ext cx="492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2.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对于分类指令，输出经常偏置在一个标签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采用生成标签（输出），再生成输入的策略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7A5D403-CE1F-F147-A84E-CB4ED9138504}"/>
              </a:ext>
            </a:extLst>
          </p:cNvPr>
          <p:cNvSpPr txBox="1"/>
          <p:nvPr/>
        </p:nvSpPr>
        <p:spPr>
          <a:xfrm>
            <a:off x="3810000" y="5856487"/>
            <a:ext cx="723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）过滤策略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（任务过于相似、句子过短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长、非法生成等）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AC2369-48D9-C72F-5651-B8A166C08751}"/>
              </a:ext>
            </a:extLst>
          </p:cNvPr>
          <p:cNvSpPr txBox="1"/>
          <p:nvPr/>
        </p:nvSpPr>
        <p:spPr>
          <a:xfrm>
            <a:off x="8073571" y="274341"/>
            <a:ext cx="370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数据增强任务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：对数据集进行扩充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007CC3-D813-BAD0-2276-6AA5A400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319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FE33A4-6C00-8A1A-1707-895655CF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04" y="1197432"/>
            <a:ext cx="3404848" cy="298858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8022770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表征增强：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编码知识时加入实体、关系相关的编码输入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[Sun et al.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2020]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588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2112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351120"/>
            <a:ext cx="4033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Sun et al.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CoLAKE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Contextualized Language and Knowledge Embedding. COLING 2020.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9EF5005-7B6F-B38E-E5DC-8A4FD85BF3D9}"/>
              </a:ext>
            </a:extLst>
          </p:cNvPr>
          <p:cNvSpPr/>
          <p:nvPr/>
        </p:nvSpPr>
        <p:spPr>
          <a:xfrm>
            <a:off x="9886206" y="1553033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0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8EAF4EC-8086-B8C1-AE93-2460DCB2BAE5}"/>
              </a:ext>
            </a:extLst>
          </p:cNvPr>
          <p:cNvSpPr/>
          <p:nvPr/>
        </p:nvSpPr>
        <p:spPr>
          <a:xfrm>
            <a:off x="9886206" y="3552368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DA24659-D1F3-62B8-C6F1-6CCFCF330C4C}"/>
              </a:ext>
            </a:extLst>
          </p:cNvPr>
          <p:cNvSpPr/>
          <p:nvPr/>
        </p:nvSpPr>
        <p:spPr>
          <a:xfrm>
            <a:off x="10390380" y="2052867"/>
            <a:ext cx="341086" cy="3410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27DD7C5-6A93-2492-7544-22A4351D90E4}"/>
              </a:ext>
            </a:extLst>
          </p:cNvPr>
          <p:cNvSpPr/>
          <p:nvPr/>
        </p:nvSpPr>
        <p:spPr>
          <a:xfrm>
            <a:off x="10390380" y="3052535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CB69C91-55F7-66C4-C410-424E904D10AD}"/>
              </a:ext>
            </a:extLst>
          </p:cNvPr>
          <p:cNvSpPr/>
          <p:nvPr/>
        </p:nvSpPr>
        <p:spPr>
          <a:xfrm>
            <a:off x="9382032" y="2052867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A742A20-9858-3FD1-52C2-F85F16F312B9}"/>
              </a:ext>
            </a:extLst>
          </p:cNvPr>
          <p:cNvSpPr/>
          <p:nvPr/>
        </p:nvSpPr>
        <p:spPr>
          <a:xfrm>
            <a:off x="9382032" y="3052535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1029911-480F-9298-A3C6-9ECCDEEDCFF4}"/>
              </a:ext>
            </a:extLst>
          </p:cNvPr>
          <p:cNvSpPr/>
          <p:nvPr/>
        </p:nvSpPr>
        <p:spPr>
          <a:xfrm>
            <a:off x="10894554" y="2552701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386DE1B-A3E3-F429-AAE4-7DA59AC9F2B0}"/>
              </a:ext>
            </a:extLst>
          </p:cNvPr>
          <p:cNvSpPr/>
          <p:nvPr/>
        </p:nvSpPr>
        <p:spPr>
          <a:xfrm>
            <a:off x="8877858" y="2552701"/>
            <a:ext cx="341086" cy="3410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40EA69B-E11F-B5D8-FE18-4103C31525CD}"/>
              </a:ext>
            </a:extLst>
          </p:cNvPr>
          <p:cNvCxnSpPr>
            <a:cxnSpLocks/>
            <a:stCxn id="17" idx="3"/>
            <a:endCxn id="22" idx="7"/>
          </p:cNvCxnSpPr>
          <p:nvPr/>
        </p:nvCxnSpPr>
        <p:spPr>
          <a:xfrm flipH="1">
            <a:off x="9673167" y="1844168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C9631B9-9F96-589D-ED90-7F91F6D1D939}"/>
              </a:ext>
            </a:extLst>
          </p:cNvPr>
          <p:cNvCxnSpPr>
            <a:cxnSpLocks/>
            <a:stCxn id="22" idx="3"/>
            <a:endCxn id="26" idx="7"/>
          </p:cNvCxnSpPr>
          <p:nvPr/>
        </p:nvCxnSpPr>
        <p:spPr>
          <a:xfrm flipH="1">
            <a:off x="9168993" y="2344002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3A15DBA-7E9E-D8C4-96D3-CBB12DE9E731}"/>
              </a:ext>
            </a:extLst>
          </p:cNvPr>
          <p:cNvCxnSpPr>
            <a:stCxn id="26" idx="5"/>
            <a:endCxn id="25" idx="1"/>
          </p:cNvCxnSpPr>
          <p:nvPr/>
        </p:nvCxnSpPr>
        <p:spPr>
          <a:xfrm>
            <a:off x="9168993" y="2843836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3BAE4C99-FA1B-93C8-4BAF-AE5607DD3567}"/>
              </a:ext>
            </a:extLst>
          </p:cNvPr>
          <p:cNvCxnSpPr>
            <a:stCxn id="25" idx="5"/>
            <a:endCxn id="18" idx="1"/>
          </p:cNvCxnSpPr>
          <p:nvPr/>
        </p:nvCxnSpPr>
        <p:spPr>
          <a:xfrm>
            <a:off x="9673167" y="3343670"/>
            <a:ext cx="262990" cy="2586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10EB16D-14BC-6C89-B906-DA6FCD20F316}"/>
              </a:ext>
            </a:extLst>
          </p:cNvPr>
          <p:cNvCxnSpPr>
            <a:stCxn id="18" idx="7"/>
            <a:endCxn id="21" idx="3"/>
          </p:cNvCxnSpPr>
          <p:nvPr/>
        </p:nvCxnSpPr>
        <p:spPr>
          <a:xfrm flipV="1">
            <a:off x="10177341" y="3343670"/>
            <a:ext cx="262990" cy="2586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964E56F-AD64-B9FD-58E5-4E6B8E851EE6}"/>
              </a:ext>
            </a:extLst>
          </p:cNvPr>
          <p:cNvCxnSpPr>
            <a:stCxn id="21" idx="7"/>
            <a:endCxn id="20" idx="3"/>
          </p:cNvCxnSpPr>
          <p:nvPr/>
        </p:nvCxnSpPr>
        <p:spPr>
          <a:xfrm flipV="1">
            <a:off x="10681515" y="2843836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FFA4483-F743-2F61-D26B-1B81076DD774}"/>
              </a:ext>
            </a:extLst>
          </p:cNvPr>
          <p:cNvCxnSpPr>
            <a:stCxn id="20" idx="1"/>
            <a:endCxn id="19" idx="5"/>
          </p:cNvCxnSpPr>
          <p:nvPr/>
        </p:nvCxnSpPr>
        <p:spPr>
          <a:xfrm flipH="1" flipV="1">
            <a:off x="10681515" y="2344002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15A20BD-625E-A868-2CAC-42F38FCECF88}"/>
              </a:ext>
            </a:extLst>
          </p:cNvPr>
          <p:cNvCxnSpPr>
            <a:cxnSpLocks/>
            <a:stCxn id="19" idx="1"/>
            <a:endCxn id="17" idx="5"/>
          </p:cNvCxnSpPr>
          <p:nvPr/>
        </p:nvCxnSpPr>
        <p:spPr>
          <a:xfrm flipH="1" flipV="1">
            <a:off x="10177341" y="1844168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AED5B0C-B568-6AE8-A6D9-EC5A785FF493}"/>
              </a:ext>
            </a:extLst>
          </p:cNvPr>
          <p:cNvCxnSpPr>
            <a:stCxn id="17" idx="4"/>
            <a:endCxn id="18" idx="0"/>
          </p:cNvCxnSpPr>
          <p:nvPr/>
        </p:nvCxnSpPr>
        <p:spPr>
          <a:xfrm>
            <a:off x="10056749" y="1894119"/>
            <a:ext cx="0" cy="16582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CBAE25C-AF60-EB8C-C14D-5062B8281550}"/>
              </a:ext>
            </a:extLst>
          </p:cNvPr>
          <p:cNvCxnSpPr>
            <a:stCxn id="26" idx="6"/>
            <a:endCxn id="20" idx="2"/>
          </p:cNvCxnSpPr>
          <p:nvPr/>
        </p:nvCxnSpPr>
        <p:spPr>
          <a:xfrm>
            <a:off x="9218944" y="2723244"/>
            <a:ext cx="16756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2FB70B9-C512-DFDA-2604-6EF051D930CD}"/>
              </a:ext>
            </a:extLst>
          </p:cNvPr>
          <p:cNvCxnSpPr>
            <a:cxnSpLocks/>
            <a:stCxn id="25" idx="6"/>
            <a:endCxn id="19" idx="2"/>
          </p:cNvCxnSpPr>
          <p:nvPr/>
        </p:nvCxnSpPr>
        <p:spPr>
          <a:xfrm flipV="1">
            <a:off x="9723118" y="2223410"/>
            <a:ext cx="667262" cy="99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A64361D-B26E-5291-9DA1-52E34B0B499B}"/>
              </a:ext>
            </a:extLst>
          </p:cNvPr>
          <p:cNvCxnSpPr>
            <a:cxnSpLocks/>
            <a:stCxn id="22" idx="6"/>
            <a:endCxn id="21" idx="2"/>
          </p:cNvCxnSpPr>
          <p:nvPr/>
        </p:nvCxnSpPr>
        <p:spPr>
          <a:xfrm>
            <a:off x="9723118" y="2223410"/>
            <a:ext cx="667262" cy="99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E7340278-A85D-58D6-A937-50B975D25213}"/>
              </a:ext>
            </a:extLst>
          </p:cNvPr>
          <p:cNvCxnSpPr>
            <a:stCxn id="22" idx="6"/>
            <a:endCxn id="19" idx="2"/>
          </p:cNvCxnSpPr>
          <p:nvPr/>
        </p:nvCxnSpPr>
        <p:spPr>
          <a:xfrm>
            <a:off x="9723118" y="2223410"/>
            <a:ext cx="6672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E44D1E25-787C-2C22-C65B-5333E6F2F318}"/>
              </a:ext>
            </a:extLst>
          </p:cNvPr>
          <p:cNvCxnSpPr>
            <a:stCxn id="25" idx="6"/>
            <a:endCxn id="21" idx="2"/>
          </p:cNvCxnSpPr>
          <p:nvPr/>
        </p:nvCxnSpPr>
        <p:spPr>
          <a:xfrm>
            <a:off x="9723118" y="3223078"/>
            <a:ext cx="6672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65D5E106-087F-5220-2136-15503C654592}"/>
              </a:ext>
            </a:extLst>
          </p:cNvPr>
          <p:cNvCxnSpPr>
            <a:cxnSpLocks/>
            <a:stCxn id="25" idx="6"/>
            <a:endCxn id="20" idx="2"/>
          </p:cNvCxnSpPr>
          <p:nvPr/>
        </p:nvCxnSpPr>
        <p:spPr>
          <a:xfrm flipV="1">
            <a:off x="9723118" y="2723244"/>
            <a:ext cx="1171436" cy="4998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701C27DB-7980-083C-8FCB-B342633786E3}"/>
              </a:ext>
            </a:extLst>
          </p:cNvPr>
          <p:cNvCxnSpPr>
            <a:stCxn id="21" idx="2"/>
            <a:endCxn id="26" idx="6"/>
          </p:cNvCxnSpPr>
          <p:nvPr/>
        </p:nvCxnSpPr>
        <p:spPr>
          <a:xfrm flipH="1" flipV="1">
            <a:off x="9218944" y="2723244"/>
            <a:ext cx="1171436" cy="4998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8CDAEC8E-DE58-D472-D0DA-2C6E23A0AAA2}"/>
              </a:ext>
            </a:extLst>
          </p:cNvPr>
          <p:cNvCxnSpPr>
            <a:stCxn id="26" idx="6"/>
            <a:endCxn id="19" idx="2"/>
          </p:cNvCxnSpPr>
          <p:nvPr/>
        </p:nvCxnSpPr>
        <p:spPr>
          <a:xfrm flipV="1">
            <a:off x="9218944" y="2223410"/>
            <a:ext cx="1171436" cy="4998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F4DD2DCA-D9BD-5C93-BB73-7FD5295578C4}"/>
              </a:ext>
            </a:extLst>
          </p:cNvPr>
          <p:cNvCxnSpPr>
            <a:stCxn id="20" idx="2"/>
            <a:endCxn id="22" idx="6"/>
          </p:cNvCxnSpPr>
          <p:nvPr/>
        </p:nvCxnSpPr>
        <p:spPr>
          <a:xfrm flipH="1" flipV="1">
            <a:off x="9723118" y="2223410"/>
            <a:ext cx="1171436" cy="4998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C691787C-0500-A189-4C4B-C303898A5844}"/>
              </a:ext>
            </a:extLst>
          </p:cNvPr>
          <p:cNvCxnSpPr>
            <a:cxnSpLocks/>
            <a:stCxn id="25" idx="6"/>
            <a:endCxn id="17" idx="4"/>
          </p:cNvCxnSpPr>
          <p:nvPr/>
        </p:nvCxnSpPr>
        <p:spPr>
          <a:xfrm flipV="1">
            <a:off x="9723118" y="1894119"/>
            <a:ext cx="333631" cy="13289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015B6EA-61A1-C440-3E4B-F9D9C745C725}"/>
              </a:ext>
            </a:extLst>
          </p:cNvPr>
          <p:cNvCxnSpPr>
            <a:cxnSpLocks/>
            <a:stCxn id="17" idx="4"/>
            <a:endCxn id="21" idx="2"/>
          </p:cNvCxnSpPr>
          <p:nvPr/>
        </p:nvCxnSpPr>
        <p:spPr>
          <a:xfrm>
            <a:off x="10056749" y="1894119"/>
            <a:ext cx="333631" cy="13289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0F7D25B-99A8-C2E4-96B4-6BD42803AE78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>
            <a:off x="10390380" y="2223410"/>
            <a:ext cx="0" cy="99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E4113B1-8D29-17F0-5A3B-33805E24B0A4}"/>
              </a:ext>
            </a:extLst>
          </p:cNvPr>
          <p:cNvCxnSpPr>
            <a:cxnSpLocks/>
            <a:stCxn id="25" idx="6"/>
            <a:endCxn id="22" idx="6"/>
          </p:cNvCxnSpPr>
          <p:nvPr/>
        </p:nvCxnSpPr>
        <p:spPr>
          <a:xfrm flipV="1">
            <a:off x="9723118" y="2223410"/>
            <a:ext cx="0" cy="99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1E1EA8B3-ECB8-AD86-AA44-4B6DD04BAB37}"/>
              </a:ext>
            </a:extLst>
          </p:cNvPr>
          <p:cNvCxnSpPr>
            <a:stCxn id="18" idx="0"/>
            <a:endCxn id="22" idx="6"/>
          </p:cNvCxnSpPr>
          <p:nvPr/>
        </p:nvCxnSpPr>
        <p:spPr>
          <a:xfrm flipH="1" flipV="1">
            <a:off x="9723118" y="2223410"/>
            <a:ext cx="333631" cy="13289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41BD8A13-6F68-ED1B-327A-B616C51531D8}"/>
              </a:ext>
            </a:extLst>
          </p:cNvPr>
          <p:cNvCxnSpPr>
            <a:stCxn id="18" idx="0"/>
            <a:endCxn id="19" idx="2"/>
          </p:cNvCxnSpPr>
          <p:nvPr/>
        </p:nvCxnSpPr>
        <p:spPr>
          <a:xfrm flipV="1">
            <a:off x="10056749" y="2223410"/>
            <a:ext cx="333631" cy="13289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7B5FFDFD-CF2F-1F02-44CA-E6204622E8B2}"/>
              </a:ext>
            </a:extLst>
          </p:cNvPr>
          <p:cNvSpPr txBox="1"/>
          <p:nvPr/>
        </p:nvSpPr>
        <p:spPr>
          <a:xfrm>
            <a:off x="10207988" y="1516143"/>
            <a:ext cx="7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BB225AF-EAE6-0C52-E4A8-A35677712779}"/>
              </a:ext>
            </a:extLst>
          </p:cNvPr>
          <p:cNvSpPr txBox="1"/>
          <p:nvPr/>
        </p:nvSpPr>
        <p:spPr>
          <a:xfrm>
            <a:off x="10681514" y="1938541"/>
            <a:ext cx="127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Harry Potter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AAD2F889-802B-36F2-A412-422BFE5B918B}"/>
              </a:ext>
            </a:extLst>
          </p:cNvPr>
          <p:cNvSpPr txBox="1"/>
          <p:nvPr/>
        </p:nvSpPr>
        <p:spPr>
          <a:xfrm>
            <a:off x="7858853" y="3778538"/>
            <a:ext cx="42791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Harry Potter </a:t>
            </a:r>
            <a:r>
              <a:rPr lang="en-US" altLang="zh-CN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his wand at </a:t>
            </a:r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Lord Voldemort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3C51EC14-6944-6C6F-B68A-0BCA1BEA4CAB}"/>
              </a:ext>
            </a:extLst>
          </p:cNvPr>
          <p:cNvSpPr txBox="1"/>
          <p:nvPr/>
        </p:nvSpPr>
        <p:spPr>
          <a:xfrm>
            <a:off x="10834450" y="2838836"/>
            <a:ext cx="127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0936334-E993-CCD0-0CE3-515917234439}"/>
              </a:ext>
            </a:extLst>
          </p:cNvPr>
          <p:cNvSpPr txBox="1"/>
          <p:nvPr/>
        </p:nvSpPr>
        <p:spPr>
          <a:xfrm>
            <a:off x="10695069" y="3224343"/>
            <a:ext cx="127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935B0A7F-C1E7-B91C-9710-587C138E3180}"/>
              </a:ext>
            </a:extLst>
          </p:cNvPr>
          <p:cNvSpPr txBox="1"/>
          <p:nvPr/>
        </p:nvSpPr>
        <p:spPr>
          <a:xfrm>
            <a:off x="10207988" y="3498007"/>
            <a:ext cx="127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wand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91AFD410-1CAD-E57F-CD0F-A65D05159AF5}"/>
              </a:ext>
            </a:extLst>
          </p:cNvPr>
          <p:cNvSpPr txBox="1"/>
          <p:nvPr/>
        </p:nvSpPr>
        <p:spPr>
          <a:xfrm>
            <a:off x="9215571" y="3320095"/>
            <a:ext cx="127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2E253D68-D0CF-7FA4-CB90-43115D19D756}"/>
              </a:ext>
            </a:extLst>
          </p:cNvPr>
          <p:cNvSpPr txBox="1"/>
          <p:nvPr/>
        </p:nvSpPr>
        <p:spPr>
          <a:xfrm>
            <a:off x="7915067" y="2887889"/>
            <a:ext cx="167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Lord Voldemort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855A684-FE90-4A1E-3D96-D774E9E036B6}"/>
              </a:ext>
            </a:extLst>
          </p:cNvPr>
          <p:cNvSpPr txBox="1"/>
          <p:nvPr/>
        </p:nvSpPr>
        <p:spPr>
          <a:xfrm>
            <a:off x="8913965" y="1786821"/>
            <a:ext cx="127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3D908884-D30D-11C4-45F1-5DBAEB2C576F}"/>
              </a:ext>
            </a:extLst>
          </p:cNvPr>
          <p:cNvSpPr/>
          <p:nvPr/>
        </p:nvSpPr>
        <p:spPr>
          <a:xfrm>
            <a:off x="7727609" y="1407889"/>
            <a:ext cx="4385094" cy="2747345"/>
          </a:xfrm>
          <a:prstGeom prst="roundRect">
            <a:avLst>
              <a:gd name="adj" fmla="val 7729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0F81E8F0-A32C-FCAC-4C03-7064981AD322}"/>
              </a:ext>
            </a:extLst>
          </p:cNvPr>
          <p:cNvSpPr/>
          <p:nvPr/>
        </p:nvSpPr>
        <p:spPr>
          <a:xfrm>
            <a:off x="7318334" y="4358582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0" dirty="0">
              <a:solidFill>
                <a:schemeClr val="tx1"/>
              </a:solidFill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38CA37D8-51AD-24C8-151A-B72A813CF4EE}"/>
              </a:ext>
            </a:extLst>
          </p:cNvPr>
          <p:cNvSpPr/>
          <p:nvPr/>
        </p:nvSpPr>
        <p:spPr>
          <a:xfrm>
            <a:off x="7318334" y="6357917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075631F7-F218-C890-49DA-DECD7BB71CE0}"/>
              </a:ext>
            </a:extLst>
          </p:cNvPr>
          <p:cNvSpPr/>
          <p:nvPr/>
        </p:nvSpPr>
        <p:spPr>
          <a:xfrm>
            <a:off x="7822508" y="4858416"/>
            <a:ext cx="341086" cy="3410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9B92F998-2AC8-6512-0F3E-767ECA3DF2DF}"/>
              </a:ext>
            </a:extLst>
          </p:cNvPr>
          <p:cNvSpPr/>
          <p:nvPr/>
        </p:nvSpPr>
        <p:spPr>
          <a:xfrm>
            <a:off x="7822508" y="5858084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1596A6B4-B2CD-1A5E-B35B-5FCA66526E99}"/>
              </a:ext>
            </a:extLst>
          </p:cNvPr>
          <p:cNvSpPr/>
          <p:nvPr/>
        </p:nvSpPr>
        <p:spPr>
          <a:xfrm>
            <a:off x="6814160" y="4858416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B4FEDCA0-B539-B84F-2D81-7C5048DF1674}"/>
              </a:ext>
            </a:extLst>
          </p:cNvPr>
          <p:cNvSpPr/>
          <p:nvPr/>
        </p:nvSpPr>
        <p:spPr>
          <a:xfrm>
            <a:off x="6814160" y="5858084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B1C1E692-8B89-57AB-7AA7-A6613BEB4AE4}"/>
              </a:ext>
            </a:extLst>
          </p:cNvPr>
          <p:cNvSpPr/>
          <p:nvPr/>
        </p:nvSpPr>
        <p:spPr>
          <a:xfrm>
            <a:off x="8326682" y="5358250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5A4DEC32-71B3-1D3D-EB36-C63B72816257}"/>
              </a:ext>
            </a:extLst>
          </p:cNvPr>
          <p:cNvSpPr/>
          <p:nvPr/>
        </p:nvSpPr>
        <p:spPr>
          <a:xfrm>
            <a:off x="6309986" y="5358250"/>
            <a:ext cx="341086" cy="3410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5CCCE549-0A3A-8C68-8EBA-A3EF0DC34662}"/>
              </a:ext>
            </a:extLst>
          </p:cNvPr>
          <p:cNvCxnSpPr>
            <a:cxnSpLocks/>
            <a:stCxn id="126" idx="3"/>
            <a:endCxn id="130" idx="7"/>
          </p:cNvCxnSpPr>
          <p:nvPr/>
        </p:nvCxnSpPr>
        <p:spPr>
          <a:xfrm flipH="1">
            <a:off x="7105295" y="4649717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A6E5B841-CA60-81E8-8175-6D4594ACF55B}"/>
              </a:ext>
            </a:extLst>
          </p:cNvPr>
          <p:cNvCxnSpPr>
            <a:cxnSpLocks/>
            <a:stCxn id="130" idx="3"/>
            <a:endCxn id="133" idx="7"/>
          </p:cNvCxnSpPr>
          <p:nvPr/>
        </p:nvCxnSpPr>
        <p:spPr>
          <a:xfrm flipH="1">
            <a:off x="6601121" y="5149551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DDE0F51B-9749-7010-A0E0-F8F7428C1484}"/>
              </a:ext>
            </a:extLst>
          </p:cNvPr>
          <p:cNvCxnSpPr>
            <a:stCxn id="133" idx="5"/>
            <a:endCxn id="131" idx="1"/>
          </p:cNvCxnSpPr>
          <p:nvPr/>
        </p:nvCxnSpPr>
        <p:spPr>
          <a:xfrm>
            <a:off x="6601121" y="5649385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676835C1-FEF5-A258-5EA9-04EEE7BC1A9C}"/>
              </a:ext>
            </a:extLst>
          </p:cNvPr>
          <p:cNvCxnSpPr>
            <a:stCxn id="131" idx="5"/>
            <a:endCxn id="127" idx="1"/>
          </p:cNvCxnSpPr>
          <p:nvPr/>
        </p:nvCxnSpPr>
        <p:spPr>
          <a:xfrm>
            <a:off x="7105295" y="6149219"/>
            <a:ext cx="262990" cy="2586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5F94579B-5C12-D20C-FB96-3AB07C1CC930}"/>
              </a:ext>
            </a:extLst>
          </p:cNvPr>
          <p:cNvCxnSpPr>
            <a:stCxn id="127" idx="7"/>
            <a:endCxn id="129" idx="3"/>
          </p:cNvCxnSpPr>
          <p:nvPr/>
        </p:nvCxnSpPr>
        <p:spPr>
          <a:xfrm flipV="1">
            <a:off x="7609469" y="6149219"/>
            <a:ext cx="262990" cy="2586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D5CAE060-8C59-C55B-91E5-5410A4FA17EC}"/>
              </a:ext>
            </a:extLst>
          </p:cNvPr>
          <p:cNvCxnSpPr>
            <a:stCxn id="129" idx="7"/>
            <a:endCxn id="132" idx="3"/>
          </p:cNvCxnSpPr>
          <p:nvPr/>
        </p:nvCxnSpPr>
        <p:spPr>
          <a:xfrm flipV="1">
            <a:off x="8113643" y="5649385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A33161EC-F227-22D1-A0D7-71EED1AF992D}"/>
              </a:ext>
            </a:extLst>
          </p:cNvPr>
          <p:cNvCxnSpPr>
            <a:stCxn id="132" idx="1"/>
            <a:endCxn id="128" idx="5"/>
          </p:cNvCxnSpPr>
          <p:nvPr/>
        </p:nvCxnSpPr>
        <p:spPr>
          <a:xfrm flipH="1" flipV="1">
            <a:off x="8113643" y="5149551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6BB63513-22EB-AB77-973F-CCB8B86EFD3D}"/>
              </a:ext>
            </a:extLst>
          </p:cNvPr>
          <p:cNvCxnSpPr>
            <a:cxnSpLocks/>
            <a:stCxn id="128" idx="1"/>
            <a:endCxn id="126" idx="5"/>
          </p:cNvCxnSpPr>
          <p:nvPr/>
        </p:nvCxnSpPr>
        <p:spPr>
          <a:xfrm flipH="1" flipV="1">
            <a:off x="7609469" y="4649717"/>
            <a:ext cx="262990" cy="258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C1F75568-9030-E253-A8F8-57F0E28F788B}"/>
              </a:ext>
            </a:extLst>
          </p:cNvPr>
          <p:cNvCxnSpPr>
            <a:stCxn id="126" idx="4"/>
            <a:endCxn id="127" idx="0"/>
          </p:cNvCxnSpPr>
          <p:nvPr/>
        </p:nvCxnSpPr>
        <p:spPr>
          <a:xfrm>
            <a:off x="7488877" y="4699668"/>
            <a:ext cx="0" cy="16582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AD1AE53-6287-F484-5C54-31B7140D1CC3}"/>
              </a:ext>
            </a:extLst>
          </p:cNvPr>
          <p:cNvCxnSpPr>
            <a:stCxn id="133" idx="6"/>
            <a:endCxn id="132" idx="2"/>
          </p:cNvCxnSpPr>
          <p:nvPr/>
        </p:nvCxnSpPr>
        <p:spPr>
          <a:xfrm>
            <a:off x="6651072" y="5528793"/>
            <a:ext cx="16756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523A6A1A-D1B4-94BE-99B7-63AF0F3EC253}"/>
              </a:ext>
            </a:extLst>
          </p:cNvPr>
          <p:cNvCxnSpPr>
            <a:cxnSpLocks/>
            <a:stCxn id="131" idx="6"/>
            <a:endCxn id="128" idx="2"/>
          </p:cNvCxnSpPr>
          <p:nvPr/>
        </p:nvCxnSpPr>
        <p:spPr>
          <a:xfrm flipV="1">
            <a:off x="7155246" y="5028959"/>
            <a:ext cx="667262" cy="99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341834AA-BFE1-0190-5900-428738C67641}"/>
              </a:ext>
            </a:extLst>
          </p:cNvPr>
          <p:cNvCxnSpPr>
            <a:cxnSpLocks/>
            <a:stCxn id="130" idx="6"/>
            <a:endCxn id="129" idx="2"/>
          </p:cNvCxnSpPr>
          <p:nvPr/>
        </p:nvCxnSpPr>
        <p:spPr>
          <a:xfrm>
            <a:off x="7155246" y="5028959"/>
            <a:ext cx="667262" cy="99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4C87870D-486C-686E-C7F7-82149AFEFF49}"/>
              </a:ext>
            </a:extLst>
          </p:cNvPr>
          <p:cNvCxnSpPr>
            <a:stCxn id="130" idx="6"/>
            <a:endCxn id="128" idx="2"/>
          </p:cNvCxnSpPr>
          <p:nvPr/>
        </p:nvCxnSpPr>
        <p:spPr>
          <a:xfrm>
            <a:off x="7155246" y="5028959"/>
            <a:ext cx="6672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1DDF8B09-57B9-C759-FB56-177C1C6FB30C}"/>
              </a:ext>
            </a:extLst>
          </p:cNvPr>
          <p:cNvCxnSpPr>
            <a:stCxn id="131" idx="6"/>
            <a:endCxn id="129" idx="2"/>
          </p:cNvCxnSpPr>
          <p:nvPr/>
        </p:nvCxnSpPr>
        <p:spPr>
          <a:xfrm>
            <a:off x="7155246" y="6028627"/>
            <a:ext cx="6672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695D9354-BDF8-A4AE-5104-D0C7ABCBFD45}"/>
              </a:ext>
            </a:extLst>
          </p:cNvPr>
          <p:cNvCxnSpPr>
            <a:cxnSpLocks/>
            <a:stCxn id="131" idx="6"/>
            <a:endCxn id="132" idx="2"/>
          </p:cNvCxnSpPr>
          <p:nvPr/>
        </p:nvCxnSpPr>
        <p:spPr>
          <a:xfrm flipV="1">
            <a:off x="7155246" y="5528793"/>
            <a:ext cx="1171436" cy="4998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F95B7A97-B56B-E808-BA0C-2A52820EB677}"/>
              </a:ext>
            </a:extLst>
          </p:cNvPr>
          <p:cNvCxnSpPr>
            <a:stCxn id="129" idx="2"/>
            <a:endCxn id="133" idx="6"/>
          </p:cNvCxnSpPr>
          <p:nvPr/>
        </p:nvCxnSpPr>
        <p:spPr>
          <a:xfrm flipH="1" flipV="1">
            <a:off x="6651072" y="5528793"/>
            <a:ext cx="1171436" cy="4998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8562A0A5-FE9A-2E67-0AF8-CEF624DB396B}"/>
              </a:ext>
            </a:extLst>
          </p:cNvPr>
          <p:cNvCxnSpPr>
            <a:stCxn id="133" idx="6"/>
            <a:endCxn id="128" idx="2"/>
          </p:cNvCxnSpPr>
          <p:nvPr/>
        </p:nvCxnSpPr>
        <p:spPr>
          <a:xfrm flipV="1">
            <a:off x="6651072" y="5028959"/>
            <a:ext cx="1171436" cy="4998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A6615052-D0AF-1AFB-807E-109C93910854}"/>
              </a:ext>
            </a:extLst>
          </p:cNvPr>
          <p:cNvCxnSpPr>
            <a:stCxn id="132" idx="2"/>
            <a:endCxn id="130" idx="6"/>
          </p:cNvCxnSpPr>
          <p:nvPr/>
        </p:nvCxnSpPr>
        <p:spPr>
          <a:xfrm flipH="1" flipV="1">
            <a:off x="7155246" y="5028959"/>
            <a:ext cx="1171436" cy="4998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AB3151CB-69F3-0BFB-D1BB-F6D853C365B5}"/>
              </a:ext>
            </a:extLst>
          </p:cNvPr>
          <p:cNvCxnSpPr>
            <a:cxnSpLocks/>
            <a:stCxn id="131" idx="6"/>
            <a:endCxn id="126" idx="4"/>
          </p:cNvCxnSpPr>
          <p:nvPr/>
        </p:nvCxnSpPr>
        <p:spPr>
          <a:xfrm flipV="1">
            <a:off x="7155246" y="4699668"/>
            <a:ext cx="333631" cy="13289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141D8297-FDE0-8559-4E96-CD34AD805C6D}"/>
              </a:ext>
            </a:extLst>
          </p:cNvPr>
          <p:cNvCxnSpPr>
            <a:cxnSpLocks/>
            <a:stCxn id="126" idx="4"/>
            <a:endCxn id="129" idx="2"/>
          </p:cNvCxnSpPr>
          <p:nvPr/>
        </p:nvCxnSpPr>
        <p:spPr>
          <a:xfrm>
            <a:off x="7488877" y="4699668"/>
            <a:ext cx="333631" cy="13289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7D9B9E76-F139-A141-48CB-3BDF2F11D5AA}"/>
              </a:ext>
            </a:extLst>
          </p:cNvPr>
          <p:cNvCxnSpPr>
            <a:cxnSpLocks/>
            <a:stCxn id="128" idx="2"/>
            <a:endCxn id="129" idx="2"/>
          </p:cNvCxnSpPr>
          <p:nvPr/>
        </p:nvCxnSpPr>
        <p:spPr>
          <a:xfrm>
            <a:off x="7822508" y="5028959"/>
            <a:ext cx="0" cy="99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206FBDEA-6C09-C610-CE6D-000964CDA851}"/>
              </a:ext>
            </a:extLst>
          </p:cNvPr>
          <p:cNvCxnSpPr>
            <a:cxnSpLocks/>
            <a:stCxn id="131" idx="6"/>
            <a:endCxn id="130" idx="6"/>
          </p:cNvCxnSpPr>
          <p:nvPr/>
        </p:nvCxnSpPr>
        <p:spPr>
          <a:xfrm flipV="1">
            <a:off x="7155246" y="5028959"/>
            <a:ext cx="0" cy="99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770679F6-2EEF-3D0D-4800-6B3D581B538E}"/>
              </a:ext>
            </a:extLst>
          </p:cNvPr>
          <p:cNvCxnSpPr>
            <a:stCxn id="127" idx="0"/>
            <a:endCxn id="130" idx="6"/>
          </p:cNvCxnSpPr>
          <p:nvPr/>
        </p:nvCxnSpPr>
        <p:spPr>
          <a:xfrm flipH="1" flipV="1">
            <a:off x="7155246" y="5028959"/>
            <a:ext cx="333631" cy="13289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BE0C68ED-5BD2-F366-C47F-FB9B5F2F2FDC}"/>
              </a:ext>
            </a:extLst>
          </p:cNvPr>
          <p:cNvCxnSpPr>
            <a:stCxn id="127" idx="0"/>
            <a:endCxn id="128" idx="2"/>
          </p:cNvCxnSpPr>
          <p:nvPr/>
        </p:nvCxnSpPr>
        <p:spPr>
          <a:xfrm flipV="1">
            <a:off x="7488877" y="5028959"/>
            <a:ext cx="333631" cy="13289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D9C4317B-0943-4C17-11DC-CBF6CD1A1466}"/>
              </a:ext>
            </a:extLst>
          </p:cNvPr>
          <p:cNvSpPr txBox="1"/>
          <p:nvPr/>
        </p:nvSpPr>
        <p:spPr>
          <a:xfrm>
            <a:off x="7866471" y="4279538"/>
            <a:ext cx="76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Harry Potter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C52E4A13-068D-985B-49AE-9526D94475AC}"/>
              </a:ext>
            </a:extLst>
          </p:cNvPr>
          <p:cNvSpPr txBox="1"/>
          <p:nvPr/>
        </p:nvSpPr>
        <p:spPr>
          <a:xfrm>
            <a:off x="8266578" y="5644385"/>
            <a:ext cx="127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2246797-7FCE-F42B-CEA8-46EA2C2924E7}"/>
              </a:ext>
            </a:extLst>
          </p:cNvPr>
          <p:cNvSpPr txBox="1"/>
          <p:nvPr/>
        </p:nvSpPr>
        <p:spPr>
          <a:xfrm>
            <a:off x="8127197" y="6029892"/>
            <a:ext cx="127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4C3B782-EAF4-7429-874B-1E69C7E58420}"/>
              </a:ext>
            </a:extLst>
          </p:cNvPr>
          <p:cNvSpPr txBox="1"/>
          <p:nvPr/>
        </p:nvSpPr>
        <p:spPr>
          <a:xfrm>
            <a:off x="9843710" y="5963533"/>
            <a:ext cx="824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词节点</a:t>
            </a: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29BD6BD1-E189-4FFB-6C4B-01903944EC0D}"/>
              </a:ext>
            </a:extLst>
          </p:cNvPr>
          <p:cNvSpPr txBox="1"/>
          <p:nvPr/>
        </p:nvSpPr>
        <p:spPr>
          <a:xfrm>
            <a:off x="6647699" y="6125644"/>
            <a:ext cx="127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3869F8C7-997F-75D2-4390-1EB2648D2E7B}"/>
              </a:ext>
            </a:extLst>
          </p:cNvPr>
          <p:cNvSpPr txBox="1"/>
          <p:nvPr/>
        </p:nvSpPr>
        <p:spPr>
          <a:xfrm>
            <a:off x="5694702" y="5644385"/>
            <a:ext cx="1243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Lord Voldemort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FE947A82-4FE2-59A2-91B8-54853513E7EE}"/>
              </a:ext>
            </a:extLst>
          </p:cNvPr>
          <p:cNvSpPr txBox="1"/>
          <p:nvPr/>
        </p:nvSpPr>
        <p:spPr>
          <a:xfrm>
            <a:off x="6346093" y="4592370"/>
            <a:ext cx="127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01FDCAEC-7CC7-2CA7-862E-9F59F5FCF294}"/>
              </a:ext>
            </a:extLst>
          </p:cNvPr>
          <p:cNvSpPr/>
          <p:nvPr/>
        </p:nvSpPr>
        <p:spPr>
          <a:xfrm>
            <a:off x="8725569" y="4558723"/>
            <a:ext cx="341086" cy="3410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606C61B0-CA9D-7B25-1226-5B183067B545}"/>
              </a:ext>
            </a:extLst>
          </p:cNvPr>
          <p:cNvSpPr/>
          <p:nvPr/>
        </p:nvSpPr>
        <p:spPr>
          <a:xfrm>
            <a:off x="9502624" y="4465559"/>
            <a:ext cx="341086" cy="3410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>
            <a:extLst>
              <a:ext uri="{FF2B5EF4-FFF2-40B4-BE49-F238E27FC236}">
                <a16:creationId xmlns:a16="http://schemas.microsoft.com/office/drawing/2014/main" id="{1ED7CF71-3978-3B06-8C68-DCC098A25416}"/>
              </a:ext>
            </a:extLst>
          </p:cNvPr>
          <p:cNvSpPr/>
          <p:nvPr/>
        </p:nvSpPr>
        <p:spPr>
          <a:xfrm>
            <a:off x="9086285" y="5242105"/>
            <a:ext cx="341086" cy="3410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9" name="椭圆 168">
            <a:extLst>
              <a:ext uri="{FF2B5EF4-FFF2-40B4-BE49-F238E27FC236}">
                <a16:creationId xmlns:a16="http://schemas.microsoft.com/office/drawing/2014/main" id="{24CAC927-427F-5240-7150-B66CABDC5F0E}"/>
              </a:ext>
            </a:extLst>
          </p:cNvPr>
          <p:cNvSpPr/>
          <p:nvPr/>
        </p:nvSpPr>
        <p:spPr>
          <a:xfrm>
            <a:off x="9818357" y="5361203"/>
            <a:ext cx="341086" cy="3410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30BAF2AC-7EDD-5D93-B126-B3F5B783327B}"/>
              </a:ext>
            </a:extLst>
          </p:cNvPr>
          <p:cNvCxnSpPr>
            <a:stCxn id="128" idx="6"/>
            <a:endCxn id="166" idx="2"/>
          </p:cNvCxnSpPr>
          <p:nvPr/>
        </p:nvCxnSpPr>
        <p:spPr>
          <a:xfrm flipV="1">
            <a:off x="8163594" y="4729266"/>
            <a:ext cx="561975" cy="299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D6B42CFA-93C1-EEBD-8A95-ACF4603CD181}"/>
              </a:ext>
            </a:extLst>
          </p:cNvPr>
          <p:cNvCxnSpPr>
            <a:stCxn id="166" idx="6"/>
            <a:endCxn id="167" idx="2"/>
          </p:cNvCxnSpPr>
          <p:nvPr/>
        </p:nvCxnSpPr>
        <p:spPr>
          <a:xfrm flipV="1">
            <a:off x="9066655" y="4636102"/>
            <a:ext cx="435969" cy="93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93DDB553-2420-4839-E7C4-0E35690FEC45}"/>
              </a:ext>
            </a:extLst>
          </p:cNvPr>
          <p:cNvCxnSpPr>
            <a:stCxn id="128" idx="6"/>
            <a:endCxn id="168" idx="2"/>
          </p:cNvCxnSpPr>
          <p:nvPr/>
        </p:nvCxnSpPr>
        <p:spPr>
          <a:xfrm>
            <a:off x="8163594" y="5028959"/>
            <a:ext cx="922691" cy="383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4254E35A-EC32-5685-5AA4-8E3B97082965}"/>
              </a:ext>
            </a:extLst>
          </p:cNvPr>
          <p:cNvCxnSpPr>
            <a:stCxn id="168" idx="6"/>
            <a:endCxn id="169" idx="2"/>
          </p:cNvCxnSpPr>
          <p:nvPr/>
        </p:nvCxnSpPr>
        <p:spPr>
          <a:xfrm>
            <a:off x="9427371" y="5412648"/>
            <a:ext cx="390986" cy="119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9F3AF44B-1E00-C3F0-5E7A-865BDD96C36F}"/>
              </a:ext>
            </a:extLst>
          </p:cNvPr>
          <p:cNvSpPr txBox="1"/>
          <p:nvPr/>
        </p:nvSpPr>
        <p:spPr>
          <a:xfrm>
            <a:off x="8500381" y="4244197"/>
            <a:ext cx="92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mother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728B6D56-4C09-DD8A-6F55-0BA43BCA402F}"/>
              </a:ext>
            </a:extLst>
          </p:cNvPr>
          <p:cNvSpPr txBox="1"/>
          <p:nvPr/>
        </p:nvSpPr>
        <p:spPr>
          <a:xfrm>
            <a:off x="9836205" y="4476350"/>
            <a:ext cx="1367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Lily Potter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9B69E88B-8B29-2165-1715-9265A34D10B2}"/>
              </a:ext>
            </a:extLst>
          </p:cNvPr>
          <p:cNvSpPr txBox="1"/>
          <p:nvPr/>
        </p:nvSpPr>
        <p:spPr>
          <a:xfrm>
            <a:off x="8896112" y="4940369"/>
            <a:ext cx="92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spouse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8E81EC34-A8DE-7A76-C8D3-C62E4B7BD3FF}"/>
              </a:ext>
            </a:extLst>
          </p:cNvPr>
          <p:cNvSpPr txBox="1"/>
          <p:nvPr/>
        </p:nvSpPr>
        <p:spPr>
          <a:xfrm>
            <a:off x="10153168" y="5374839"/>
            <a:ext cx="1910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Ginny Weasley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2676E2BF-3E35-9F2A-6308-F8131316C89D}"/>
              </a:ext>
            </a:extLst>
          </p:cNvPr>
          <p:cNvSpPr/>
          <p:nvPr/>
        </p:nvSpPr>
        <p:spPr>
          <a:xfrm>
            <a:off x="5824611" y="4989689"/>
            <a:ext cx="341086" cy="3410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3" name="椭圆 182">
            <a:extLst>
              <a:ext uri="{FF2B5EF4-FFF2-40B4-BE49-F238E27FC236}">
                <a16:creationId xmlns:a16="http://schemas.microsoft.com/office/drawing/2014/main" id="{B6847102-8997-FE7E-FF30-89720A058C2D}"/>
              </a:ext>
            </a:extLst>
          </p:cNvPr>
          <p:cNvSpPr/>
          <p:nvPr/>
        </p:nvSpPr>
        <p:spPr>
          <a:xfrm>
            <a:off x="5379184" y="4329080"/>
            <a:ext cx="341086" cy="3410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>
            <a:extLst>
              <a:ext uri="{FF2B5EF4-FFF2-40B4-BE49-F238E27FC236}">
                <a16:creationId xmlns:a16="http://schemas.microsoft.com/office/drawing/2014/main" id="{8CA5E636-FD8C-ACCB-3A46-1629406DFC71}"/>
              </a:ext>
            </a:extLst>
          </p:cNvPr>
          <p:cNvSpPr/>
          <p:nvPr/>
        </p:nvSpPr>
        <p:spPr>
          <a:xfrm>
            <a:off x="5259248" y="5363470"/>
            <a:ext cx="341086" cy="3410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65B97FAC-54F1-AB7A-BDB8-6B80A464B40C}"/>
              </a:ext>
            </a:extLst>
          </p:cNvPr>
          <p:cNvSpPr/>
          <p:nvPr/>
        </p:nvSpPr>
        <p:spPr>
          <a:xfrm>
            <a:off x="4499986" y="5369131"/>
            <a:ext cx="341086" cy="3410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>
            <a:extLst>
              <a:ext uri="{FF2B5EF4-FFF2-40B4-BE49-F238E27FC236}">
                <a16:creationId xmlns:a16="http://schemas.microsoft.com/office/drawing/2014/main" id="{E90593EE-BBE4-078F-F581-01CF759441D0}"/>
              </a:ext>
            </a:extLst>
          </p:cNvPr>
          <p:cNvSpPr/>
          <p:nvPr/>
        </p:nvSpPr>
        <p:spPr>
          <a:xfrm>
            <a:off x="5361071" y="6125644"/>
            <a:ext cx="341086" cy="3410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7" name="椭圆 186">
            <a:extLst>
              <a:ext uri="{FF2B5EF4-FFF2-40B4-BE49-F238E27FC236}">
                <a16:creationId xmlns:a16="http://schemas.microsoft.com/office/drawing/2014/main" id="{A49FA302-51FC-A842-7D4D-433A314D541D}"/>
              </a:ext>
            </a:extLst>
          </p:cNvPr>
          <p:cNvSpPr/>
          <p:nvPr/>
        </p:nvSpPr>
        <p:spPr>
          <a:xfrm>
            <a:off x="4756258" y="6239793"/>
            <a:ext cx="341086" cy="3410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3652DF37-D2FF-EF7B-904E-3F212EC8BA1B}"/>
              </a:ext>
            </a:extLst>
          </p:cNvPr>
          <p:cNvCxnSpPr>
            <a:stCxn id="133" idx="1"/>
            <a:endCxn id="182" idx="5"/>
          </p:cNvCxnSpPr>
          <p:nvPr/>
        </p:nvCxnSpPr>
        <p:spPr>
          <a:xfrm flipH="1" flipV="1">
            <a:off x="6115746" y="5280824"/>
            <a:ext cx="244191" cy="127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9F8B02A0-06D5-04ED-2063-5A4727EB5776}"/>
              </a:ext>
            </a:extLst>
          </p:cNvPr>
          <p:cNvCxnSpPr>
            <a:stCxn id="182" idx="1"/>
            <a:endCxn id="183" idx="5"/>
          </p:cNvCxnSpPr>
          <p:nvPr/>
        </p:nvCxnSpPr>
        <p:spPr>
          <a:xfrm flipH="1" flipV="1">
            <a:off x="5670319" y="4620215"/>
            <a:ext cx="204243" cy="41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C261F4DC-6736-0E7E-955E-86BB8FB1767D}"/>
              </a:ext>
            </a:extLst>
          </p:cNvPr>
          <p:cNvCxnSpPr>
            <a:stCxn id="133" idx="2"/>
            <a:endCxn id="184" idx="6"/>
          </p:cNvCxnSpPr>
          <p:nvPr/>
        </p:nvCxnSpPr>
        <p:spPr>
          <a:xfrm flipH="1">
            <a:off x="5600334" y="5528793"/>
            <a:ext cx="709652" cy="5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E3CBB2CE-1D4D-2062-AC0E-9FEB678E5257}"/>
              </a:ext>
            </a:extLst>
          </p:cNvPr>
          <p:cNvCxnSpPr>
            <a:stCxn id="184" idx="2"/>
            <a:endCxn id="185" idx="6"/>
          </p:cNvCxnSpPr>
          <p:nvPr/>
        </p:nvCxnSpPr>
        <p:spPr>
          <a:xfrm flipH="1">
            <a:off x="4841072" y="5534013"/>
            <a:ext cx="418176" cy="5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73D8A938-1463-5202-69E7-B4770C437B36}"/>
              </a:ext>
            </a:extLst>
          </p:cNvPr>
          <p:cNvCxnSpPr>
            <a:stCxn id="163" idx="0"/>
          </p:cNvCxnSpPr>
          <p:nvPr/>
        </p:nvCxnSpPr>
        <p:spPr>
          <a:xfrm flipH="1">
            <a:off x="5720270" y="5644385"/>
            <a:ext cx="596024" cy="554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997B938A-A7A8-0F43-7387-E0C7E09BC3E2}"/>
              </a:ext>
            </a:extLst>
          </p:cNvPr>
          <p:cNvCxnSpPr>
            <a:stCxn id="186" idx="2"/>
            <a:endCxn id="187" idx="6"/>
          </p:cNvCxnSpPr>
          <p:nvPr/>
        </p:nvCxnSpPr>
        <p:spPr>
          <a:xfrm flipH="1">
            <a:off x="5097344" y="6296187"/>
            <a:ext cx="263727" cy="114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椭圆 199">
            <a:extLst>
              <a:ext uri="{FF2B5EF4-FFF2-40B4-BE49-F238E27FC236}">
                <a16:creationId xmlns:a16="http://schemas.microsoft.com/office/drawing/2014/main" id="{B931E7CC-D6A0-F919-57C3-D80DEAF5CE22}"/>
              </a:ext>
            </a:extLst>
          </p:cNvPr>
          <p:cNvSpPr/>
          <p:nvPr/>
        </p:nvSpPr>
        <p:spPr>
          <a:xfrm>
            <a:off x="9523784" y="5981002"/>
            <a:ext cx="341086" cy="3410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8AE6F0B8-7B15-99D7-A201-49C81B1CCE2F}"/>
              </a:ext>
            </a:extLst>
          </p:cNvPr>
          <p:cNvSpPr txBox="1"/>
          <p:nvPr/>
        </p:nvSpPr>
        <p:spPr>
          <a:xfrm>
            <a:off x="7792516" y="6455956"/>
            <a:ext cx="127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wand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250E201F-0793-D62A-2D03-282F395887E9}"/>
              </a:ext>
            </a:extLst>
          </p:cNvPr>
          <p:cNvSpPr txBox="1"/>
          <p:nvPr/>
        </p:nvSpPr>
        <p:spPr>
          <a:xfrm>
            <a:off x="11036785" y="5963533"/>
            <a:ext cx="1038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实体节点</a:t>
            </a:r>
          </a:p>
        </p:txBody>
      </p:sp>
      <p:sp>
        <p:nvSpPr>
          <p:cNvPr id="203" name="椭圆 202">
            <a:extLst>
              <a:ext uri="{FF2B5EF4-FFF2-40B4-BE49-F238E27FC236}">
                <a16:creationId xmlns:a16="http://schemas.microsoft.com/office/drawing/2014/main" id="{201CED61-616F-B268-AC77-4A54BCAC2981}"/>
              </a:ext>
            </a:extLst>
          </p:cNvPr>
          <p:cNvSpPr/>
          <p:nvPr/>
        </p:nvSpPr>
        <p:spPr>
          <a:xfrm>
            <a:off x="10716859" y="5981002"/>
            <a:ext cx="341086" cy="341086"/>
          </a:xfrm>
          <a:prstGeom prst="ellipse">
            <a:avLst/>
          </a:prstGeom>
          <a:solidFill>
            <a:srgbClr val="DAE3F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7A29A9B4-9E57-7D55-1ACB-D25875664CA5}"/>
              </a:ext>
            </a:extLst>
          </p:cNvPr>
          <p:cNvSpPr txBox="1"/>
          <p:nvPr/>
        </p:nvSpPr>
        <p:spPr>
          <a:xfrm>
            <a:off x="9864870" y="6355391"/>
            <a:ext cx="1038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锚节点</a:t>
            </a: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7F743522-E5BC-B039-F256-BF2EAEE9A232}"/>
              </a:ext>
            </a:extLst>
          </p:cNvPr>
          <p:cNvSpPr txBox="1"/>
          <p:nvPr/>
        </p:nvSpPr>
        <p:spPr>
          <a:xfrm>
            <a:off x="11057945" y="6355391"/>
            <a:ext cx="1038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关系节点</a:t>
            </a:r>
          </a:p>
        </p:txBody>
      </p:sp>
      <p:sp>
        <p:nvSpPr>
          <p:cNvPr id="207" name="椭圆 206">
            <a:extLst>
              <a:ext uri="{FF2B5EF4-FFF2-40B4-BE49-F238E27FC236}">
                <a16:creationId xmlns:a16="http://schemas.microsoft.com/office/drawing/2014/main" id="{C97DDB03-468C-514D-1D27-F83770A55893}"/>
              </a:ext>
            </a:extLst>
          </p:cNvPr>
          <p:cNvSpPr/>
          <p:nvPr/>
        </p:nvSpPr>
        <p:spPr>
          <a:xfrm>
            <a:off x="10738019" y="6372860"/>
            <a:ext cx="341086" cy="3410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>
            <a:extLst>
              <a:ext uri="{FF2B5EF4-FFF2-40B4-BE49-F238E27FC236}">
                <a16:creationId xmlns:a16="http://schemas.microsoft.com/office/drawing/2014/main" id="{C7BF4B95-3B89-B572-CE22-50D63B3149C1}"/>
              </a:ext>
            </a:extLst>
          </p:cNvPr>
          <p:cNvSpPr/>
          <p:nvPr/>
        </p:nvSpPr>
        <p:spPr>
          <a:xfrm>
            <a:off x="9542060" y="6348642"/>
            <a:ext cx="341086" cy="3410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4F8EC9-8D08-B832-F4DA-CA24E78DD134}"/>
              </a:ext>
            </a:extLst>
          </p:cNvPr>
          <p:cNvSpPr txBox="1"/>
          <p:nvPr/>
        </p:nvSpPr>
        <p:spPr>
          <a:xfrm>
            <a:off x="8028945" y="321861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预训练任务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：用监督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自监督的方式训练模型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B7EEB-B1E0-2E06-B81E-77EF9BC5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BBB227-4EDE-035C-AFC5-51E745F3ACF5}"/>
              </a:ext>
            </a:extLst>
          </p:cNvPr>
          <p:cNvSpPr txBox="1"/>
          <p:nvPr/>
        </p:nvSpPr>
        <p:spPr>
          <a:xfrm>
            <a:off x="6791533" y="4237990"/>
            <a:ext cx="7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799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351A8DB-349D-D970-4144-255E620C7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030" y="20638"/>
            <a:ext cx="3259299" cy="25166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8847EA-DD29-86EA-28FD-31C89BE1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084" y="2184400"/>
            <a:ext cx="9014899" cy="466861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4884056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表征增强：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编码知识时加入实体、关系相关的编码输入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[Sun et al.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2020]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588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2112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351120"/>
            <a:ext cx="4033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Sun et al.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CoLAKE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Contextualized Language and Knowledge Embedding. COLING 2020.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9EA7EE-5B75-3927-6479-561FD61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69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7885052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表征增强：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额外增加实体类型、知识编号相关的向量嵌入，支持更多知识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[Rony et al 2022]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351120"/>
            <a:ext cx="4033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Rony et al.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DialoKG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Knowledge-Structure Aware Task-Oriented Dialogue Generation. NAACL 2022.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805D8F-7F03-1ECA-3340-CF6892CFD24B}"/>
              </a:ext>
            </a:extLst>
          </p:cNvPr>
          <p:cNvSpPr txBox="1"/>
          <p:nvPr/>
        </p:nvSpPr>
        <p:spPr>
          <a:xfrm>
            <a:off x="8655955" y="1532102"/>
            <a:ext cx="247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任务型对话生成定义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F55835-CB31-92DF-BCDE-3E21DC956F1B}"/>
              </a:ext>
            </a:extLst>
          </p:cNvPr>
          <p:cNvSpPr txBox="1"/>
          <p:nvPr/>
        </p:nvSpPr>
        <p:spPr>
          <a:xfrm>
            <a:off x="8678167" y="1901434"/>
            <a:ext cx="2300515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用户提问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模型根据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知识库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对话历史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给出回复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724FE78-DBC0-2D4E-6C04-1048BA4BB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9" r="6533"/>
          <a:stretch/>
        </p:blipFill>
        <p:spPr>
          <a:xfrm>
            <a:off x="3865376" y="4817577"/>
            <a:ext cx="4469024" cy="21263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800779E-A93B-EFED-E084-4AEA7082B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751" y="1642070"/>
            <a:ext cx="5056700" cy="335492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1F24554-E0F5-EDDE-8C68-1EB773D9888F}"/>
              </a:ext>
            </a:extLst>
          </p:cNvPr>
          <p:cNvSpPr txBox="1"/>
          <p:nvPr/>
        </p:nvSpPr>
        <p:spPr>
          <a:xfrm>
            <a:off x="8765214" y="4419007"/>
            <a:ext cx="2300515" cy="168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自然语言理解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NLU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对话状态跟踪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对话策略学习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DPL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自然语言生成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NLG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AAB82D3-226A-9B90-7651-305B15B7D90A}"/>
              </a:ext>
            </a:extLst>
          </p:cNvPr>
          <p:cNvSpPr txBox="1"/>
          <p:nvPr/>
        </p:nvSpPr>
        <p:spPr>
          <a:xfrm>
            <a:off x="8765214" y="4089092"/>
            <a:ext cx="275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任务型对话生成传统方法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6C758C1-372E-DE5B-F587-10964521D029}"/>
              </a:ext>
            </a:extLst>
          </p:cNvPr>
          <p:cNvSpPr txBox="1"/>
          <p:nvPr/>
        </p:nvSpPr>
        <p:spPr>
          <a:xfrm>
            <a:off x="9383488" y="6156018"/>
            <a:ext cx="1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模板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信息抽取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027F63-7F62-B879-8B10-80CD973AFA66}"/>
              </a:ext>
            </a:extLst>
          </p:cNvPr>
          <p:cNvSpPr txBox="1"/>
          <p:nvPr/>
        </p:nvSpPr>
        <p:spPr>
          <a:xfrm>
            <a:off x="8028945" y="321861"/>
            <a:ext cx="370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任务型对话生成任务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7C21A1-164C-2011-87B6-888E4613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46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6ADB10-FC2D-B2A5-3701-9BAEF3A00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8"/>
          <a:stretch/>
        </p:blipFill>
        <p:spPr>
          <a:xfrm>
            <a:off x="3331029" y="2154022"/>
            <a:ext cx="5709385" cy="366620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7742439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表征增强：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额外增加实体类型、知识编号相关的向量嵌入，支持更多知识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[Rony et al 2022]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351120"/>
            <a:ext cx="4033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Rony et al.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DialoKG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Knowledge-Structure Aware Task-Oriented Dialogue Generation. NAACL 2022.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AC8FF4-B67F-2E30-6076-508345161DA0}"/>
              </a:ext>
            </a:extLst>
          </p:cNvPr>
          <p:cNvSpPr txBox="1"/>
          <p:nvPr/>
        </p:nvSpPr>
        <p:spPr>
          <a:xfrm>
            <a:off x="9195757" y="2798079"/>
            <a:ext cx="2872596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）把知识图谱序列化，并与对话文本拼接起来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）输入到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GPT-2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）知识图谱中存在一些与当前问题无关的知识，利用权重估计器进行过滤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F3CB48-0454-9CC4-9745-B1E09C762CF0}"/>
              </a:ext>
            </a:extLst>
          </p:cNvPr>
          <p:cNvSpPr txBox="1"/>
          <p:nvPr/>
        </p:nvSpPr>
        <p:spPr>
          <a:xfrm>
            <a:off x="8028945" y="321861"/>
            <a:ext cx="370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任务型对话生成任务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206E0F-D84F-83A8-D9F8-484D577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916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2E1E87FC-AFA9-4527-B0B5-AF489D158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04"/>
          <a:stretch/>
        </p:blipFill>
        <p:spPr>
          <a:xfrm>
            <a:off x="3736133" y="1516169"/>
            <a:ext cx="2548413" cy="11187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E95F606-B5FE-E036-2E13-CAD1DCE5F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49"/>
          <a:stretch/>
        </p:blipFill>
        <p:spPr>
          <a:xfrm>
            <a:off x="3337442" y="2880278"/>
            <a:ext cx="3192262" cy="142777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0" y="1037771"/>
            <a:ext cx="7650160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表征增强：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额外增加实体类型、知识编号相关的向量嵌入，支持更多知识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[Rony et al 2022]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知识融合的数据输入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351120"/>
            <a:ext cx="4033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Rony et al.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DialoKG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Knowledge-Structure Aware Task-Oriented Dialogue Generation. NAACL 2022.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290A8F-8F1B-08C5-2D19-0591C5D17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"/>
          <a:stretch/>
        </p:blipFill>
        <p:spPr>
          <a:xfrm>
            <a:off x="3547590" y="5054328"/>
            <a:ext cx="8712668" cy="180367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A3D2AF-6D83-0AC8-8468-E0627267AD65}"/>
              </a:ext>
            </a:extLst>
          </p:cNvPr>
          <p:cNvSpPr txBox="1"/>
          <p:nvPr/>
        </p:nvSpPr>
        <p:spPr>
          <a:xfrm>
            <a:off x="6090101" y="5041551"/>
            <a:ext cx="22428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知识图谱序列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849C1A-4BD2-06B1-884C-4B8858DE8B83}"/>
              </a:ext>
            </a:extLst>
          </p:cNvPr>
          <p:cNvSpPr txBox="1"/>
          <p:nvPr/>
        </p:nvSpPr>
        <p:spPr>
          <a:xfrm>
            <a:off x="9997877" y="5106788"/>
            <a:ext cx="1106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对话历史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B0AE771-7037-3694-B2DE-333DEEF32B0C}"/>
              </a:ext>
            </a:extLst>
          </p:cNvPr>
          <p:cNvSpPr txBox="1"/>
          <p:nvPr/>
        </p:nvSpPr>
        <p:spPr>
          <a:xfrm>
            <a:off x="10915685" y="5122893"/>
            <a:ext cx="1106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用户问题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3A1BD99-9078-4ED4-5887-31D2CC663515}"/>
              </a:ext>
            </a:extLst>
          </p:cNvPr>
          <p:cNvSpPr/>
          <p:nvPr/>
        </p:nvSpPr>
        <p:spPr>
          <a:xfrm>
            <a:off x="3734957" y="2699558"/>
            <a:ext cx="1275383" cy="361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实体与用户问题相关性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AEFA705-5EC5-0B44-CFA1-88384F48BD07}"/>
              </a:ext>
            </a:extLst>
          </p:cNvPr>
          <p:cNvSpPr/>
          <p:nvPr/>
        </p:nvSpPr>
        <p:spPr>
          <a:xfrm>
            <a:off x="5132330" y="2699558"/>
            <a:ext cx="1275383" cy="361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关系与用户问题相关性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1AE5FE-4CAB-F0D0-382B-F562F006768D}"/>
              </a:ext>
            </a:extLst>
          </p:cNvPr>
          <p:cNvSpPr txBox="1"/>
          <p:nvPr/>
        </p:nvSpPr>
        <p:spPr>
          <a:xfrm>
            <a:off x="6628432" y="1716768"/>
            <a:ext cx="1114611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TOP-K</a:t>
            </a:r>
          </a:p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实体和关系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B6B8024-C433-179C-2308-978AC37E29E3}"/>
              </a:ext>
            </a:extLst>
          </p:cNvPr>
          <p:cNvSpPr/>
          <p:nvPr/>
        </p:nvSpPr>
        <p:spPr>
          <a:xfrm>
            <a:off x="6273837" y="1847900"/>
            <a:ext cx="332104" cy="22225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13008F36-5470-85EE-0A0B-F9868AC929AB}"/>
              </a:ext>
            </a:extLst>
          </p:cNvPr>
          <p:cNvSpPr/>
          <p:nvPr/>
        </p:nvSpPr>
        <p:spPr>
          <a:xfrm rot="2620526">
            <a:off x="7690444" y="2384332"/>
            <a:ext cx="332104" cy="22225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098CEE-CC4B-9F4B-BF23-88E621E13F5B}"/>
              </a:ext>
            </a:extLst>
          </p:cNvPr>
          <p:cNvSpPr/>
          <p:nvPr/>
        </p:nvSpPr>
        <p:spPr>
          <a:xfrm>
            <a:off x="8780057" y="3386704"/>
            <a:ext cx="1778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52D113-D9E9-E9AB-5D4B-F7FEEC270496}"/>
              </a:ext>
            </a:extLst>
          </p:cNvPr>
          <p:cNvSpPr txBox="1"/>
          <p:nvPr/>
        </p:nvSpPr>
        <p:spPr>
          <a:xfrm>
            <a:off x="7913735" y="2474350"/>
            <a:ext cx="1772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将无效的三元组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Mask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6B4CE2-658E-32D3-BB8D-FFB7AC863ED9}"/>
              </a:ext>
            </a:extLst>
          </p:cNvPr>
          <p:cNvSpPr/>
          <p:nvPr/>
        </p:nvSpPr>
        <p:spPr>
          <a:xfrm>
            <a:off x="3818467" y="4436533"/>
            <a:ext cx="7875732" cy="4960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0DB40D-3DEA-401D-93D0-358B20F89079}"/>
              </a:ext>
            </a:extLst>
          </p:cNvPr>
          <p:cNvSpPr/>
          <p:nvPr/>
        </p:nvSpPr>
        <p:spPr>
          <a:xfrm>
            <a:off x="7903924" y="2780883"/>
            <a:ext cx="1691748" cy="12825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知识序列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MASK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C10FA4-41A9-05AE-08C3-8E83B4FA3890}"/>
              </a:ext>
            </a:extLst>
          </p:cNvPr>
          <p:cNvSpPr/>
          <p:nvPr/>
        </p:nvSpPr>
        <p:spPr>
          <a:xfrm>
            <a:off x="9817180" y="2764483"/>
            <a:ext cx="1691748" cy="12825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对话文本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MASK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28AE8AD-2ED3-E52F-CF53-A816ED5EC495}"/>
              </a:ext>
            </a:extLst>
          </p:cNvPr>
          <p:cNvSpPr txBox="1"/>
          <p:nvPr/>
        </p:nvSpPr>
        <p:spPr>
          <a:xfrm>
            <a:off x="9591519" y="4069933"/>
            <a:ext cx="406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ED5660DC-1309-2288-5E46-89EAFB82F6DB}"/>
              </a:ext>
            </a:extLst>
          </p:cNvPr>
          <p:cNvSpPr/>
          <p:nvPr/>
        </p:nvSpPr>
        <p:spPr>
          <a:xfrm rot="16200000">
            <a:off x="9560648" y="2359956"/>
            <a:ext cx="332104" cy="22225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F3323E6-6EB7-68E2-1548-A43721D5080A}"/>
              </a:ext>
            </a:extLst>
          </p:cNvPr>
          <p:cNvSpPr/>
          <p:nvPr/>
        </p:nvSpPr>
        <p:spPr>
          <a:xfrm>
            <a:off x="8086929" y="1575963"/>
            <a:ext cx="3296261" cy="594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回复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AD8F741-A53D-AFE6-DED4-B03193C87047}"/>
              </a:ext>
            </a:extLst>
          </p:cNvPr>
          <p:cNvSpPr txBox="1"/>
          <p:nvPr/>
        </p:nvSpPr>
        <p:spPr>
          <a:xfrm>
            <a:off x="8028945" y="321861"/>
            <a:ext cx="370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任务型对话生成任务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4B5EE3C1-D495-D677-F6FE-7558873F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19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增加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知识编码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的额外网络层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  <a:solidFill>
            <a:schemeClr val="bg1">
              <a:lumMod val="95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知识融合的数据输入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1362712" y="5673771"/>
            <a:ext cx="110772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[1] Sun et al.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JointLK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Joint Reasoning with Language Models and Knowledge Graphs for Commonsense Question Answering. NAACL 2022.</a:t>
            </a:r>
          </a:p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[2] Hu et al. Empowering Language Models with Knowledge Graph Reasoning for Question Answering. EMNLP 2022.</a:t>
            </a:r>
          </a:p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[3]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Yasunaga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et al. Deep Bidirectional Language-Knowledge Graph Pretraining. NIPS 2022.</a:t>
            </a:r>
          </a:p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[4] Lu et al. Parameter-Efficient Domain Knowledge Integration from Multiple Sources for Biomedical Pre-trained Language Models. EMNLP 2021.</a:t>
            </a:r>
          </a:p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[5] Ruize Wang et al. K-ADAPTER: Infusing Knowledge into Pre-Trained Models with Adapters.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Fingdings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of ACL 2021.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098CEE-CC4B-9F4B-BF23-88E621E13F5B}"/>
              </a:ext>
            </a:extLst>
          </p:cNvPr>
          <p:cNvSpPr/>
          <p:nvPr/>
        </p:nvSpPr>
        <p:spPr>
          <a:xfrm>
            <a:off x="8780057" y="3386704"/>
            <a:ext cx="1778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3B76059-ECB3-E3EE-E449-32C53461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32" y="1388154"/>
            <a:ext cx="6570446" cy="4216853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54EA4A95-7A26-346D-9E4D-886BDE8D10E3}"/>
              </a:ext>
            </a:extLst>
          </p:cNvPr>
          <p:cNvSpPr/>
          <p:nvPr/>
        </p:nvSpPr>
        <p:spPr>
          <a:xfrm>
            <a:off x="7902300" y="4203384"/>
            <a:ext cx="2206172" cy="13719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E1C58CC-B463-8F7E-9268-A8DD15A8F09B}"/>
              </a:ext>
            </a:extLst>
          </p:cNvPr>
          <p:cNvSpPr txBox="1"/>
          <p:nvPr/>
        </p:nvSpPr>
        <p:spPr>
          <a:xfrm>
            <a:off x="10351218" y="2384425"/>
            <a:ext cx="186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通过额外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Adapter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模块引入外部知识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0189486-89EB-93F8-8CC5-7CF60ED71CEE}"/>
              </a:ext>
            </a:extLst>
          </p:cNvPr>
          <p:cNvCxnSpPr>
            <a:cxnSpLocks/>
          </p:cNvCxnSpPr>
          <p:nvPr/>
        </p:nvCxnSpPr>
        <p:spPr>
          <a:xfrm flipH="1">
            <a:off x="10108472" y="3277995"/>
            <a:ext cx="716699" cy="108308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21AD22-9D5F-4A6A-4497-F7387753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964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35E92F-BD10-9C31-34DE-59FDFD2C2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"/>
          <a:stretch/>
        </p:blipFill>
        <p:spPr>
          <a:xfrm>
            <a:off x="3331029" y="1242785"/>
            <a:ext cx="8774125" cy="389391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增加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知识编码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的额外网络层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  <a:solidFill>
            <a:schemeClr val="bg1">
              <a:lumMod val="95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知识融合的数据输入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-76622" y="6516207"/>
            <a:ext cx="11077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Yasunaga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et al. Deep Bidirectional Language-Knowledge Graph Pretraining. NIPS 2022.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098CEE-CC4B-9F4B-BF23-88E621E13F5B}"/>
              </a:ext>
            </a:extLst>
          </p:cNvPr>
          <p:cNvSpPr/>
          <p:nvPr/>
        </p:nvSpPr>
        <p:spPr>
          <a:xfrm>
            <a:off x="8780057" y="3386704"/>
            <a:ext cx="1778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A64D6E-70D4-F72C-456B-603582DFA56F}"/>
              </a:ext>
            </a:extLst>
          </p:cNvPr>
          <p:cNvSpPr txBox="1"/>
          <p:nvPr/>
        </p:nvSpPr>
        <p:spPr>
          <a:xfrm>
            <a:off x="4101679" y="5177104"/>
            <a:ext cx="7943783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数据构建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：抽取文本实体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KG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检索（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2-hop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文本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-KG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对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训练模型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：利用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GreaseLM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融合输入文本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-KG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Transformer + KG embedding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训练目标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：掩码语言建模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MLM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（面向文本）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 +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链接预测（面向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KG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919BD8-4CD6-3661-62BE-40350CD079EE}"/>
              </a:ext>
            </a:extLst>
          </p:cNvPr>
          <p:cNvSpPr txBox="1"/>
          <p:nvPr/>
        </p:nvSpPr>
        <p:spPr>
          <a:xfrm>
            <a:off x="8014427" y="456755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预训练任务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：用监督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自监督的方式训练模型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CF392C-82DC-7261-CD6A-016D6089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26E4ED-1603-C9E0-EC51-9DAA61560863}"/>
              </a:ext>
            </a:extLst>
          </p:cNvPr>
          <p:cNvSpPr txBox="1"/>
          <p:nvPr/>
        </p:nvSpPr>
        <p:spPr>
          <a:xfrm>
            <a:off x="3407914" y="3356882"/>
            <a:ext cx="182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如果不用于</a:t>
            </a:r>
            <a:r>
              <a:rPr lang="zh-CN" altLang="en-US" sz="1000" dirty="0">
                <a:solidFill>
                  <a:srgbClr val="FF0000"/>
                </a:solidFill>
              </a:rPr>
              <a:t>头发</a:t>
            </a:r>
            <a:r>
              <a:rPr lang="zh-CN" altLang="en-US" sz="1000" dirty="0"/>
              <a:t>，</a:t>
            </a:r>
            <a:r>
              <a:rPr lang="zh-CN" altLang="en-US" sz="1000" dirty="0">
                <a:solidFill>
                  <a:srgbClr val="FF0000"/>
                </a:solidFill>
              </a:rPr>
              <a:t>圆形刷子</a:t>
            </a:r>
            <a:r>
              <a:rPr lang="zh-CN" altLang="en-US" sz="1000" dirty="0"/>
              <a:t>就是</a:t>
            </a:r>
            <a:r>
              <a:rPr lang="zh-CN" altLang="en-US" sz="1000" dirty="0">
                <a:solidFill>
                  <a:srgbClr val="FF0000"/>
                </a:solidFill>
              </a:rPr>
              <a:t>艺术用品</a:t>
            </a:r>
            <a:r>
              <a:rPr lang="zh-CN" altLang="en-US" sz="1000" dirty="0"/>
              <a:t>的一个例子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E6A8C4-393E-D78F-65CB-B39DA4AD12D8}"/>
              </a:ext>
            </a:extLst>
          </p:cNvPr>
          <p:cNvSpPr txBox="1"/>
          <p:nvPr/>
        </p:nvSpPr>
        <p:spPr>
          <a:xfrm>
            <a:off x="8014427" y="4461506"/>
            <a:ext cx="1758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如果不用于</a:t>
            </a:r>
            <a:r>
              <a:rPr lang="zh-CN" altLang="en-US" sz="1000" dirty="0">
                <a:solidFill>
                  <a:srgbClr val="FF0000"/>
                </a:solidFill>
              </a:rPr>
              <a:t>头发</a:t>
            </a:r>
            <a:r>
              <a:rPr lang="zh-CN" altLang="en-US" sz="1000" dirty="0"/>
              <a:t>，</a:t>
            </a:r>
            <a:r>
              <a:rPr lang="zh-CN" altLang="en-US" sz="1000" dirty="0">
                <a:solidFill>
                  <a:srgbClr val="FF0000"/>
                </a:solidFill>
              </a:rPr>
              <a:t>圆形刷子</a:t>
            </a:r>
            <a:r>
              <a:rPr lang="zh-CN" altLang="en-US" sz="1000" dirty="0"/>
              <a:t>就是</a:t>
            </a:r>
            <a:r>
              <a:rPr lang="en-US" altLang="zh-CN" sz="1000" dirty="0">
                <a:solidFill>
                  <a:srgbClr val="FF0000"/>
                </a:solidFill>
              </a:rPr>
              <a:t>[MASK]</a:t>
            </a:r>
            <a:r>
              <a:rPr lang="zh-CN" altLang="en-US" sz="1000" dirty="0"/>
              <a:t>的一个例子</a:t>
            </a:r>
          </a:p>
        </p:txBody>
      </p:sp>
    </p:spTree>
    <p:extLst>
      <p:ext uri="{BB962C8B-B14F-4D97-AF65-F5344CB8AC3E}">
        <p14:creationId xmlns:p14="http://schemas.microsoft.com/office/powerpoint/2010/main" val="315589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F3913B-B64A-7190-0767-BCE2B037B856}"/>
              </a:ext>
            </a:extLst>
          </p:cNvPr>
          <p:cNvSpPr txBox="1"/>
          <p:nvPr/>
        </p:nvSpPr>
        <p:spPr>
          <a:xfrm>
            <a:off x="1532467" y="1405467"/>
            <a:ext cx="9728200" cy="487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大语言模型与知识（</a:t>
            </a:r>
            <a:r>
              <a:rPr lang="en-US" altLang="zh-CN" sz="2800" b="1" spc="15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P3-11</a:t>
            </a:r>
            <a:r>
              <a:rPr lang="zh-CN" altLang="en-US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800" b="1" i="0" u="none" strike="noStrike" spc="150" baseline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模型训练阶段如何引入知识</a:t>
            </a:r>
            <a:r>
              <a:rPr lang="en-US" altLang="zh-CN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en-US" altLang="zh-CN" sz="2800" b="1" i="0" u="none" strike="noStrike" spc="150" baseline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P12-35</a:t>
            </a:r>
            <a:r>
              <a:rPr lang="en-US" altLang="zh-CN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模型推理阶段如何利用知识</a:t>
            </a:r>
            <a:r>
              <a:rPr lang="en-US" altLang="zh-CN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en-US" altLang="zh-CN" sz="2800" b="1" spc="15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P36-47</a:t>
            </a:r>
            <a:r>
              <a:rPr lang="en-US" altLang="zh-CN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模型部署阶段如何持续学习知识</a:t>
            </a:r>
            <a:r>
              <a:rPr lang="en-US" altLang="zh-CN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en-US" altLang="zh-CN" sz="2800" b="1" i="0" u="none" strike="noStrike" spc="150" baseline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en-US" altLang="zh-CN" sz="2800" b="1" spc="15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48</a:t>
            </a:r>
            <a:r>
              <a:rPr lang="en-US" altLang="zh-CN" sz="2800" b="1" i="0" u="none" strike="noStrike" spc="150" baseline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-58</a:t>
            </a:r>
            <a:r>
              <a:rPr lang="en-US" altLang="zh-CN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endParaRPr lang="en-US" altLang="zh-CN" sz="2800" b="1" spc="15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总结</a:t>
            </a:r>
            <a:r>
              <a:rPr lang="en-US" altLang="zh-CN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en-US" altLang="zh-CN" sz="2800" b="1" i="0" u="none" strike="noStrike" spc="150" baseline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P59</a:t>
            </a:r>
            <a:r>
              <a:rPr lang="en-US" altLang="zh-CN" sz="2800" b="1" i="0" u="none" strike="noStrike" spc="15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</a:p>
          <a:p>
            <a:pPr>
              <a:lnSpc>
                <a:spcPct val="2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109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491D028-08B2-3372-3C30-A9E0BDA2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247" y="1381218"/>
            <a:ext cx="7704667" cy="395132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增加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知识编码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的额外网络层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  <a:solidFill>
            <a:schemeClr val="bg1">
              <a:lumMod val="95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知识融合的数据输入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-76622" y="6516207"/>
            <a:ext cx="11077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Sun et al.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JointLK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Joint Reasoning with Language Models and Knowledge Graphs for Commonsense Question Answering. NAACL 2022.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098CEE-CC4B-9F4B-BF23-88E621E13F5B}"/>
              </a:ext>
            </a:extLst>
          </p:cNvPr>
          <p:cNvSpPr/>
          <p:nvPr/>
        </p:nvSpPr>
        <p:spPr>
          <a:xfrm>
            <a:off x="8780057" y="3386704"/>
            <a:ext cx="1778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4233CB-8009-750E-E16F-EDDA019C2FB3}"/>
              </a:ext>
            </a:extLst>
          </p:cNvPr>
          <p:cNvSpPr txBox="1"/>
          <p:nvPr/>
        </p:nvSpPr>
        <p:spPr>
          <a:xfrm>
            <a:off x="4101679" y="5216327"/>
            <a:ext cx="7943783" cy="18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数据构建：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检索与文本相关的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KG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子图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训练模型：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文本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Transformer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KGGNN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	     LM-to-KG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注意力，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KG-to-LM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注意力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	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KG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进行剪枝，减少无用的知识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训练目标：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简单的分类任务（如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个答案选一个）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7A0C764-AE97-7C81-2FEB-423AFD4AD53D}"/>
              </a:ext>
            </a:extLst>
          </p:cNvPr>
          <p:cNvSpPr txBox="1"/>
          <p:nvPr/>
        </p:nvSpPr>
        <p:spPr>
          <a:xfrm>
            <a:off x="7985797" y="380432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常识性问答任务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：给定一个问题，从几个答案中选择一个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8DC69D-663F-CA01-229C-DF8B4934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10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0B83026-2903-8FA9-9747-F2D9A853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190" y="1200060"/>
            <a:ext cx="8273666" cy="3651632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增加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知识编码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的额外网络层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  <a:solidFill>
            <a:schemeClr val="bg1">
              <a:lumMod val="95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知识融合的数据输入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522968"/>
            <a:ext cx="11077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Wang et al. K-ADAPTER: Infusing Knowledge into Pre-Trained Models with Adapters.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Fingdings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of ACL 2021.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098CEE-CC4B-9F4B-BF23-88E621E13F5B}"/>
              </a:ext>
            </a:extLst>
          </p:cNvPr>
          <p:cNvSpPr/>
          <p:nvPr/>
        </p:nvSpPr>
        <p:spPr>
          <a:xfrm>
            <a:off x="8780057" y="3386704"/>
            <a:ext cx="1778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4233CB-8009-750E-E16F-EDDA019C2FB3}"/>
              </a:ext>
            </a:extLst>
          </p:cNvPr>
          <p:cNvSpPr txBox="1"/>
          <p:nvPr/>
        </p:nvSpPr>
        <p:spPr>
          <a:xfrm>
            <a:off x="4042535" y="4948666"/>
            <a:ext cx="7943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两个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Adapter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事实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Adapter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：融合知识图谱，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                     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用维基摘要和维基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Triple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做预训练（预测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Triple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中的关系）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语言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Adapter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：融注入句法和语义等知识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	     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Stanford Parser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工具构建数据集（预测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token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之间的依赖关系）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6F736E-0718-DD3F-779D-22CB15DCE70B}"/>
              </a:ext>
            </a:extLst>
          </p:cNvPr>
          <p:cNvSpPr txBox="1"/>
          <p:nvPr/>
        </p:nvSpPr>
        <p:spPr>
          <a:xfrm>
            <a:off x="8014427" y="456755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预训练任务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：用监督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自监督的方式训练模型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147766-1972-3C14-4A02-8EBC988F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197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借助图神经网络进行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结构改进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编码：利用图神经网络对结构化知识进行编码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解码：利用上下文无关语法规则约束搜索空间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知识增强的模型结构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  <a:solidFill>
            <a:schemeClr val="bg1">
              <a:lumMod val="95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知识融合的数据输入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531603"/>
            <a:ext cx="11077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Cao et al. A Heterogeneous Graph to Abstract Syntax Tree Framework for Text-to-SQL. TPAMI 2023.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098CEE-CC4B-9F4B-BF23-88E621E13F5B}"/>
              </a:ext>
            </a:extLst>
          </p:cNvPr>
          <p:cNvSpPr/>
          <p:nvPr/>
        </p:nvSpPr>
        <p:spPr>
          <a:xfrm>
            <a:off x="8780057" y="3386704"/>
            <a:ext cx="1778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6F736E-0718-DD3F-779D-22CB15DCE70B}"/>
              </a:ext>
            </a:extLst>
          </p:cNvPr>
          <p:cNvSpPr txBox="1"/>
          <p:nvPr/>
        </p:nvSpPr>
        <p:spPr>
          <a:xfrm>
            <a:off x="8014427" y="456755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Text-To-SQL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：用自然语言生成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查询语句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1CEF14-8812-4B55-F567-CC2DEBA68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139" y="3711571"/>
            <a:ext cx="5471151" cy="248769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96B1203-391E-619F-932A-018D656A0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857" y="2050596"/>
            <a:ext cx="3141275" cy="414866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DDA3EF-3CB0-5470-06F2-6E40FB6EA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785" y="2069210"/>
            <a:ext cx="2354286" cy="154936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3D1E911-8D3E-6FC6-8798-DF2B53C2F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447" y="2198198"/>
            <a:ext cx="2044134" cy="136577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FDA9D4D-458E-B860-F698-09ABBB37A24F}"/>
              </a:ext>
            </a:extLst>
          </p:cNvPr>
          <p:cNvSpPr txBox="1"/>
          <p:nvPr/>
        </p:nvSpPr>
        <p:spPr>
          <a:xfrm>
            <a:off x="5564672" y="3548988"/>
            <a:ext cx="1728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问题、表、列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CA2E7C1-BB44-103F-4036-86CEB830C484}"/>
              </a:ext>
            </a:extLst>
          </p:cNvPr>
          <p:cNvSpPr txBox="1"/>
          <p:nvPr/>
        </p:nvSpPr>
        <p:spPr>
          <a:xfrm>
            <a:off x="6040182" y="6066098"/>
            <a:ext cx="101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6A08DE3-2595-0D1F-5C79-847060F04B94}"/>
              </a:ext>
            </a:extLst>
          </p:cNvPr>
          <p:cNvSpPr txBox="1"/>
          <p:nvPr/>
        </p:nvSpPr>
        <p:spPr>
          <a:xfrm>
            <a:off x="10138249" y="6104709"/>
            <a:ext cx="101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解码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E0FDC9-1F5B-E267-EE92-39D6D6CD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31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基于传统掩码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[MASK]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的预训练任务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预测知识中被掩盖的实体、实体类别与关系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同时预测知识三元组与释义文本中的被掩码内容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知识增强的模型结构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  <a:solidFill>
            <a:schemeClr val="bg1">
              <a:lumMod val="95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知识融合的数据输入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531603"/>
            <a:ext cx="11077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Yu et al. JAKET: joint pre-training of knowledge graph and language understanding. AAAI 2022.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098CEE-CC4B-9F4B-BF23-88E621E13F5B}"/>
              </a:ext>
            </a:extLst>
          </p:cNvPr>
          <p:cNvSpPr/>
          <p:nvPr/>
        </p:nvSpPr>
        <p:spPr>
          <a:xfrm>
            <a:off x="8780057" y="3386704"/>
            <a:ext cx="1778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6F736E-0718-DD3F-779D-22CB15DCE70B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预训练任务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：用监督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自监督的方式训练模型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898283-DE47-B038-F6DD-589ED55F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914" y="2384425"/>
            <a:ext cx="8628975" cy="365935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0C58DA-2EBE-A06B-32CD-8511007D4CDA}"/>
              </a:ext>
            </a:extLst>
          </p:cNvPr>
          <p:cNvSpPr/>
          <p:nvPr/>
        </p:nvSpPr>
        <p:spPr>
          <a:xfrm>
            <a:off x="3705013" y="2384424"/>
            <a:ext cx="3325707" cy="358965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6E7F20-7CB7-1C77-2ABD-69B9FAEE1590}"/>
              </a:ext>
            </a:extLst>
          </p:cNvPr>
          <p:cNvSpPr txBox="1"/>
          <p:nvPr/>
        </p:nvSpPr>
        <p:spPr>
          <a:xfrm>
            <a:off x="3705013" y="5992298"/>
            <a:ext cx="3325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语言模块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LM1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FB9E20-94BE-775C-4B67-C314FAEACB47}"/>
              </a:ext>
            </a:extLst>
          </p:cNvPr>
          <p:cNvSpPr/>
          <p:nvPr/>
        </p:nvSpPr>
        <p:spPr>
          <a:xfrm>
            <a:off x="7206103" y="2387372"/>
            <a:ext cx="4666584" cy="358965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60A15E-00F1-B7AD-EC88-529852DCB627}"/>
              </a:ext>
            </a:extLst>
          </p:cNvPr>
          <p:cNvSpPr txBox="1"/>
          <p:nvPr/>
        </p:nvSpPr>
        <p:spPr>
          <a:xfrm>
            <a:off x="7206104" y="5998790"/>
            <a:ext cx="4706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知识模块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LM2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A475F7-5DBC-81DD-24F5-AD16ADA0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089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基于传统掩码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[MASK]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的预训练任务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知识增强的模型结构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  <a:solidFill>
            <a:schemeClr val="bg1">
              <a:lumMod val="95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知识融合的数据输入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-56454" y="6242278"/>
            <a:ext cx="40049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Yu et al. JAKET: joint pre-training of knowledge graph and language understanding. AAAI 2022.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098CEE-CC4B-9F4B-BF23-88E621E13F5B}"/>
              </a:ext>
            </a:extLst>
          </p:cNvPr>
          <p:cNvSpPr/>
          <p:nvPr/>
        </p:nvSpPr>
        <p:spPr>
          <a:xfrm>
            <a:off x="8780057" y="3386704"/>
            <a:ext cx="1778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6F736E-0718-DD3F-779D-22CB15DCE70B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预训练任务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：用监督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自监督的方式训练模型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81DA02-9F51-EB81-EF58-1DA17B7B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13" y="1417256"/>
            <a:ext cx="5046809" cy="214023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18FA4AA-0145-9C69-2A41-4E7C3EF996BF}"/>
              </a:ext>
            </a:extLst>
          </p:cNvPr>
          <p:cNvSpPr/>
          <p:nvPr/>
        </p:nvSpPr>
        <p:spPr>
          <a:xfrm>
            <a:off x="4447496" y="1496412"/>
            <a:ext cx="1945099" cy="1980779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8A7DE8-C71F-2540-7A76-784902A0F4E1}"/>
              </a:ext>
            </a:extLst>
          </p:cNvPr>
          <p:cNvSpPr txBox="1"/>
          <p:nvPr/>
        </p:nvSpPr>
        <p:spPr>
          <a:xfrm>
            <a:off x="4447496" y="3498149"/>
            <a:ext cx="1970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语言模块</a:t>
            </a:r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LM1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67A5F0-5FBE-6976-0649-0BBE6619452C}"/>
              </a:ext>
            </a:extLst>
          </p:cNvPr>
          <p:cNvSpPr/>
          <p:nvPr/>
        </p:nvSpPr>
        <p:spPr>
          <a:xfrm>
            <a:off x="6524933" y="1511307"/>
            <a:ext cx="2521150" cy="198077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0448D45-D11E-CE1E-367E-7F0E10AFA135}"/>
              </a:ext>
            </a:extLst>
          </p:cNvPr>
          <p:cNvSpPr txBox="1"/>
          <p:nvPr/>
        </p:nvSpPr>
        <p:spPr>
          <a:xfrm>
            <a:off x="6506716" y="3498149"/>
            <a:ext cx="253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知识模块</a:t>
            </a:r>
            <a:r>
              <a:rPr lang="en-US" altLang="zh-CN" dirty="0"/>
              <a:t>LM2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2BC45C-6992-4F3F-B7D8-5B25F9C5881B}"/>
              </a:ext>
            </a:extLst>
          </p:cNvPr>
          <p:cNvSpPr txBox="1"/>
          <p:nvPr/>
        </p:nvSpPr>
        <p:spPr>
          <a:xfrm>
            <a:off x="4131614" y="3859682"/>
            <a:ext cx="5994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LM1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将输入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压缩成为上下文编码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Z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抽取出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LM2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中的实体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，并把实体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的文本描述信息输入到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LM2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，得到实体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的编码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z_e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将上下文编码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与实体编码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z_e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进行融合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4051D57-5459-9CBA-CF8B-674953842800}"/>
              </a:ext>
            </a:extLst>
          </p:cNvPr>
          <p:cNvSpPr/>
          <p:nvPr/>
        </p:nvSpPr>
        <p:spPr>
          <a:xfrm>
            <a:off x="3777616" y="5926425"/>
            <a:ext cx="568960" cy="16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B251C88-29F2-0CEF-2CB2-0F5DD60C68E4}"/>
              </a:ext>
            </a:extLst>
          </p:cNvPr>
          <p:cNvSpPr/>
          <p:nvPr/>
        </p:nvSpPr>
        <p:spPr>
          <a:xfrm>
            <a:off x="4501919" y="5926425"/>
            <a:ext cx="568960" cy="16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EE25BA8-EA99-69DC-1477-7C478C42BA67}"/>
              </a:ext>
            </a:extLst>
          </p:cNvPr>
          <p:cNvSpPr/>
          <p:nvPr/>
        </p:nvSpPr>
        <p:spPr>
          <a:xfrm>
            <a:off x="5220730" y="5926425"/>
            <a:ext cx="568960" cy="16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5D9B32B-CCFC-3A3E-072F-B9B453FF5540}"/>
              </a:ext>
            </a:extLst>
          </p:cNvPr>
          <p:cNvSpPr/>
          <p:nvPr/>
        </p:nvSpPr>
        <p:spPr>
          <a:xfrm>
            <a:off x="5948527" y="5926425"/>
            <a:ext cx="568960" cy="16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BC66B2B-4A8C-4B73-9040-6A18130E80E7}"/>
              </a:ext>
            </a:extLst>
          </p:cNvPr>
          <p:cNvSpPr/>
          <p:nvPr/>
        </p:nvSpPr>
        <p:spPr>
          <a:xfrm>
            <a:off x="7589738" y="5926425"/>
            <a:ext cx="568960" cy="16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84DD0EC-0249-C243-D864-CEECAAF5976E}"/>
              </a:ext>
            </a:extLst>
          </p:cNvPr>
          <p:cNvSpPr/>
          <p:nvPr/>
        </p:nvSpPr>
        <p:spPr>
          <a:xfrm>
            <a:off x="8299999" y="5926425"/>
            <a:ext cx="568960" cy="16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54D69A2-7DEF-25CA-17E3-878B22B3E642}"/>
              </a:ext>
            </a:extLst>
          </p:cNvPr>
          <p:cNvSpPr/>
          <p:nvPr/>
        </p:nvSpPr>
        <p:spPr>
          <a:xfrm>
            <a:off x="3777616" y="5577642"/>
            <a:ext cx="568960" cy="1687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z_e1</a:t>
            </a:r>
            <a:endParaRPr lang="zh-CN" altLang="en-US" sz="1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79D6573-3C54-4C5B-9673-8810ED40D6DC}"/>
              </a:ext>
            </a:extLst>
          </p:cNvPr>
          <p:cNvSpPr/>
          <p:nvPr/>
        </p:nvSpPr>
        <p:spPr>
          <a:xfrm>
            <a:off x="8299999" y="5577642"/>
            <a:ext cx="568960" cy="1687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z_e2</a:t>
            </a:r>
            <a:endParaRPr lang="zh-CN" altLang="en-US" sz="1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B70ABB1-9854-CDA2-83DD-EFE11A56B193}"/>
              </a:ext>
            </a:extLst>
          </p:cNvPr>
          <p:cNvSpPr txBox="1"/>
          <p:nvPr/>
        </p:nvSpPr>
        <p:spPr>
          <a:xfrm flipH="1">
            <a:off x="8854930" y="5815299"/>
            <a:ext cx="567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D8810CC-2227-4191-5A5D-6811BCF382D6}"/>
              </a:ext>
            </a:extLst>
          </p:cNvPr>
          <p:cNvSpPr txBox="1"/>
          <p:nvPr/>
        </p:nvSpPr>
        <p:spPr>
          <a:xfrm>
            <a:off x="3899149" y="5655420"/>
            <a:ext cx="44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ECC6F88-5422-7EE2-609A-0673F43F5EAC}"/>
              </a:ext>
            </a:extLst>
          </p:cNvPr>
          <p:cNvSpPr txBox="1"/>
          <p:nvPr/>
        </p:nvSpPr>
        <p:spPr>
          <a:xfrm>
            <a:off x="8428303" y="5662005"/>
            <a:ext cx="44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78EC771-E88D-9637-74CC-CE8F3906A4FF}"/>
              </a:ext>
            </a:extLst>
          </p:cNvPr>
          <p:cNvSpPr/>
          <p:nvPr/>
        </p:nvSpPr>
        <p:spPr>
          <a:xfrm>
            <a:off x="3777615" y="6227708"/>
            <a:ext cx="5091343" cy="341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LM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D8B3F18-676C-DED6-B00B-ECD596CFB6C8}"/>
              </a:ext>
            </a:extLst>
          </p:cNvPr>
          <p:cNvSpPr txBox="1"/>
          <p:nvPr/>
        </p:nvSpPr>
        <p:spPr>
          <a:xfrm>
            <a:off x="3777615" y="6510885"/>
            <a:ext cx="489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Sun</a:t>
            </a:r>
            <a:endParaRPr lang="zh-CN" altLang="en-US" sz="1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8179AD0-D631-926E-65A3-95E9A5C8EE5F}"/>
              </a:ext>
            </a:extLst>
          </p:cNvPr>
          <p:cNvSpPr txBox="1"/>
          <p:nvPr/>
        </p:nvSpPr>
        <p:spPr>
          <a:xfrm>
            <a:off x="4501919" y="6510885"/>
            <a:ext cx="489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is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C590D41-9664-1E0E-3809-8BF36A905017}"/>
              </a:ext>
            </a:extLst>
          </p:cNvPr>
          <p:cNvSpPr txBox="1"/>
          <p:nvPr/>
        </p:nvSpPr>
        <p:spPr>
          <a:xfrm>
            <a:off x="5220730" y="6510885"/>
            <a:ext cx="56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the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CB05A79-D3F6-6B44-44BF-9AA28182CB13}"/>
              </a:ext>
            </a:extLst>
          </p:cNvPr>
          <p:cNvSpPr txBox="1"/>
          <p:nvPr/>
        </p:nvSpPr>
        <p:spPr>
          <a:xfrm>
            <a:off x="6076752" y="6510885"/>
            <a:ext cx="56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most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3ADB39F-E9D2-8211-AA1F-91010EBCD47E}"/>
              </a:ext>
            </a:extLst>
          </p:cNvPr>
          <p:cNvSpPr txBox="1"/>
          <p:nvPr/>
        </p:nvSpPr>
        <p:spPr>
          <a:xfrm>
            <a:off x="7679372" y="6510885"/>
            <a:ext cx="56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on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DB3ACEC-8894-43F2-C796-A4E6E335FE6E}"/>
              </a:ext>
            </a:extLst>
          </p:cNvPr>
          <p:cNvSpPr txBox="1"/>
          <p:nvPr/>
        </p:nvSpPr>
        <p:spPr>
          <a:xfrm>
            <a:off x="8248332" y="6510885"/>
            <a:ext cx="646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Earth</a:t>
            </a:r>
            <a:endParaRPr lang="zh-CN" altLang="en-US" sz="1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C34AA12-ACA4-C6F5-1BC2-0122B181E294}"/>
              </a:ext>
            </a:extLst>
          </p:cNvPr>
          <p:cNvSpPr txBox="1"/>
          <p:nvPr/>
        </p:nvSpPr>
        <p:spPr>
          <a:xfrm>
            <a:off x="6932774" y="6509232"/>
            <a:ext cx="56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8E5361C-A008-1676-6AF9-238EDABF71F3}"/>
              </a:ext>
            </a:extLst>
          </p:cNvPr>
          <p:cNvSpPr/>
          <p:nvPr/>
        </p:nvSpPr>
        <p:spPr>
          <a:xfrm>
            <a:off x="3777614" y="5099371"/>
            <a:ext cx="5091343" cy="341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LM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2C0A9AB-504E-EECF-BEC0-6D1F15E74A5D}"/>
              </a:ext>
            </a:extLst>
          </p:cNvPr>
          <p:cNvSpPr txBox="1"/>
          <p:nvPr/>
        </p:nvSpPr>
        <p:spPr>
          <a:xfrm>
            <a:off x="9435539" y="4958451"/>
            <a:ext cx="2450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预训练目标：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LM1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：掩码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token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预测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LM1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掩码实体预测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LM2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实体类别预测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LM2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关系类型预测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942A88C-3117-2863-C2B5-4B03D48C0B5C}"/>
              </a:ext>
            </a:extLst>
          </p:cNvPr>
          <p:cNvSpPr txBox="1"/>
          <p:nvPr/>
        </p:nvSpPr>
        <p:spPr>
          <a:xfrm>
            <a:off x="9300041" y="1555972"/>
            <a:ext cx="2769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几个问题：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如何融合实体多跳邻居信息？（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GAT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针对一个输入，实体及其多跳邻居实体很多，如何减少计算压力？（缓存）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00E27C-06F9-CF3C-DD98-D386C9B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997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基于传统掩码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[MASK]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的预训练任务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知识增强的模型结构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  <a:solidFill>
            <a:schemeClr val="bg1">
              <a:lumMod val="95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知识融合的数据输入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482868"/>
            <a:ext cx="11127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XiaozhiWang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 et al. KEPLER: A Unified Model for Knowledge Embedding and Pre-trained Language Representation. TACL 2021.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6F736E-0718-DD3F-779D-22CB15DCE70B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预训练任务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：用监督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自监督的方式训练模型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3A5D0F-BA60-78BA-7C62-B9D08D72E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90" y="2008516"/>
            <a:ext cx="8439033" cy="381171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E1B0E6-AF25-10EA-EA8B-1AFDBCB0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35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DD94AE-EE1A-DF7C-9467-F3DE84B9A939}"/>
                  </a:ext>
                </a:extLst>
              </p:cNvPr>
              <p:cNvSpPr txBox="1"/>
              <p:nvPr/>
            </p:nvSpPr>
            <p:spPr>
              <a:xfrm>
                <a:off x="5927875" y="1767078"/>
                <a:ext cx="192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,?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↦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DD94AE-EE1A-DF7C-9467-F3DE84B9A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875" y="1767078"/>
                <a:ext cx="19294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906FBF24-168F-B1D7-E25D-085212D760E3}"/>
              </a:ext>
            </a:extLst>
          </p:cNvPr>
          <p:cNvSpPr/>
          <p:nvPr/>
        </p:nvSpPr>
        <p:spPr>
          <a:xfrm>
            <a:off x="7434942" y="5231088"/>
            <a:ext cx="1350627" cy="25624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9D0C57-B9C4-B6D2-FF85-71B555FAC17E}"/>
              </a:ext>
            </a:extLst>
          </p:cNvPr>
          <p:cNvSpPr txBox="1"/>
          <p:nvPr/>
        </p:nvSpPr>
        <p:spPr>
          <a:xfrm>
            <a:off x="7531786" y="5524953"/>
            <a:ext cx="136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平行语料</a:t>
            </a:r>
          </a:p>
        </p:txBody>
      </p:sp>
    </p:spTree>
    <p:extLst>
      <p:ext uri="{BB962C8B-B14F-4D97-AF65-F5344CB8AC3E}">
        <p14:creationId xmlns:p14="http://schemas.microsoft.com/office/powerpoint/2010/main" val="2508752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模型训练阶段如何引入知识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D7150-24A9-7009-70F2-48B06CB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基于传统掩码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[MASK]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的预训练任务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知识增强的模型结构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知识导向的训练目标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  <a:solidFill>
            <a:schemeClr val="bg1">
              <a:lumMod val="95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知识融合的数据输入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E25A57-D38F-5CCD-39CC-1CFC0E8BD35B}"/>
              </a:ext>
            </a:extLst>
          </p:cNvPr>
          <p:cNvSpPr txBox="1"/>
          <p:nvPr/>
        </p:nvSpPr>
        <p:spPr>
          <a:xfrm>
            <a:off x="0" y="6482868"/>
            <a:ext cx="11127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Sun et al. ERNIE 3.0: Large-scale Knowledge Enhanced Pre-training for Language Understanding and Generation.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2021.</a:t>
            </a:r>
            <a:endParaRPr lang="en-US" altLang="zh-CN" sz="1400" b="0" i="0" u="none" strike="noStrike" baseline="0" dirty="0">
              <a:solidFill>
                <a:schemeClr val="bg1">
                  <a:lumMod val="50000"/>
                </a:schemeClr>
              </a:solidFill>
              <a:latin typeface="TimesNewRomanPSM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6F736E-0718-DD3F-779D-22CB15DCE70B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预训练任务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：用监督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自监督的方式训练模型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89F4C472-D0DF-236B-7E65-9E9B0FA7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90" y="1732008"/>
            <a:ext cx="7928689" cy="3025555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AF6C3003-46BB-99F8-6B56-0B97DB15025E}"/>
              </a:ext>
            </a:extLst>
          </p:cNvPr>
          <p:cNvSpPr txBox="1"/>
          <p:nvPr/>
        </p:nvSpPr>
        <p:spPr>
          <a:xfrm>
            <a:off x="3914987" y="4705051"/>
            <a:ext cx="736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百度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ERNIE3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DC7C23A-28C1-A9A9-4DD0-F9E4A58B6BCC}"/>
              </a:ext>
            </a:extLst>
          </p:cNvPr>
          <p:cNvSpPr txBox="1"/>
          <p:nvPr/>
        </p:nvSpPr>
        <p:spPr>
          <a:xfrm>
            <a:off x="3962158" y="5524953"/>
            <a:ext cx="41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利用关系抽取中的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远程监督学习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的思想！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4F9FFC-AF36-5611-BD72-15D69A31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971F7E-66CA-E5A4-6D7E-FD9AFF26607F}"/>
              </a:ext>
            </a:extLst>
          </p:cNvPr>
          <p:cNvSpPr txBox="1"/>
          <p:nvPr/>
        </p:nvSpPr>
        <p:spPr>
          <a:xfrm>
            <a:off x="8917497" y="5042382"/>
            <a:ext cx="33922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预训练任务：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知识掩码语言建模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FF0000"/>
                </a:solidFill>
              </a:rPr>
              <a:t>通用知识文本预测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252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E3E4E8-BB11-5880-1223-ACAAD196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4" y="720951"/>
            <a:ext cx="11172668" cy="48123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6E5500-EEFC-22B4-E0B0-E5E48E81539D}"/>
              </a:ext>
            </a:extLst>
          </p:cNvPr>
          <p:cNvSpPr txBox="1"/>
          <p:nvPr/>
        </p:nvSpPr>
        <p:spPr>
          <a:xfrm>
            <a:off x="1034323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167CE3-8D00-3829-B2B2-A0E8CE3E43F4}"/>
              </a:ext>
            </a:extLst>
          </p:cNvPr>
          <p:cNvSpPr txBox="1"/>
          <p:nvPr/>
        </p:nvSpPr>
        <p:spPr>
          <a:xfrm>
            <a:off x="5264047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96DEB4-6E1C-A12D-AAF7-4E3A7990A13E}"/>
              </a:ext>
            </a:extLst>
          </p:cNvPr>
          <p:cNvSpPr txBox="1"/>
          <p:nvPr/>
        </p:nvSpPr>
        <p:spPr>
          <a:xfrm>
            <a:off x="9114021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ADDC577-2F5E-7D6C-B676-D024FE73AFFE}"/>
              </a:ext>
            </a:extLst>
          </p:cNvPr>
          <p:cNvSpPr txBox="1"/>
          <p:nvPr/>
        </p:nvSpPr>
        <p:spPr>
          <a:xfrm>
            <a:off x="1135507" y="6082182"/>
            <a:ext cx="1881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如何引入知识？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997B76C-7266-4D7C-7F26-FC0D89ADE99C}"/>
              </a:ext>
            </a:extLst>
          </p:cNvPr>
          <p:cNvSpPr txBox="1"/>
          <p:nvPr/>
        </p:nvSpPr>
        <p:spPr>
          <a:xfrm>
            <a:off x="5418945" y="6082182"/>
            <a:ext cx="1881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如何利用知识？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638FA-0BD5-FC77-B0AB-44E568FB025C}"/>
              </a:ext>
            </a:extLst>
          </p:cNvPr>
          <p:cNvSpPr txBox="1"/>
          <p:nvPr/>
        </p:nvSpPr>
        <p:spPr>
          <a:xfrm>
            <a:off x="8761751" y="6082182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如何持续学习知识？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FBBC70-153D-3FE5-A61E-832D4AF42A7B}"/>
              </a:ext>
            </a:extLst>
          </p:cNvPr>
          <p:cNvSpPr/>
          <p:nvPr/>
        </p:nvSpPr>
        <p:spPr>
          <a:xfrm>
            <a:off x="4459572" y="834465"/>
            <a:ext cx="3402766" cy="5843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947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模型推理阶段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D58210-BBE7-327F-3667-6F371C578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55"/>
          <a:stretch/>
        </p:blipFill>
        <p:spPr>
          <a:xfrm>
            <a:off x="4728178" y="914399"/>
            <a:ext cx="4591538" cy="5784427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5C858860-2210-FD5F-5107-A128452844EF}"/>
              </a:ext>
            </a:extLst>
          </p:cNvPr>
          <p:cNvSpPr/>
          <p:nvPr/>
        </p:nvSpPr>
        <p:spPr>
          <a:xfrm>
            <a:off x="4510072" y="1102824"/>
            <a:ext cx="957537" cy="4023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70163BB-F7C0-AD09-5544-74BE0DA320C9}"/>
              </a:ext>
            </a:extLst>
          </p:cNvPr>
          <p:cNvSpPr/>
          <p:nvPr/>
        </p:nvSpPr>
        <p:spPr>
          <a:xfrm>
            <a:off x="4510072" y="1921298"/>
            <a:ext cx="957537" cy="4023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87EC32C-041B-3282-8209-9A4497D9C939}"/>
              </a:ext>
            </a:extLst>
          </p:cNvPr>
          <p:cNvSpPr/>
          <p:nvPr/>
        </p:nvSpPr>
        <p:spPr>
          <a:xfrm>
            <a:off x="4510072" y="3806612"/>
            <a:ext cx="957537" cy="4023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7D2817-3143-EA09-013B-0AE13D48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96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A3FDA1E7-50E9-5F2B-F9C1-59755C371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48"/>
          <a:stretch/>
        </p:blipFill>
        <p:spPr>
          <a:xfrm>
            <a:off x="7575886" y="2200842"/>
            <a:ext cx="4616114" cy="3647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E2713F-1EEA-FC01-FC3C-0C26C4DD0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20" r="2841"/>
          <a:stretch/>
        </p:blipFill>
        <p:spPr>
          <a:xfrm>
            <a:off x="2843197" y="2033070"/>
            <a:ext cx="4864856" cy="398293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模型推理阶段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6FB207-82BB-AD6B-0488-0957370989A3}"/>
              </a:ext>
            </a:extLst>
          </p:cNvPr>
          <p:cNvSpPr txBox="1"/>
          <p:nvPr/>
        </p:nvSpPr>
        <p:spPr>
          <a:xfrm>
            <a:off x="3556832" y="1146793"/>
            <a:ext cx="31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大模型推理时仍存在较强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知识性幻觉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27B3CB-1F66-1448-E22B-031249CBAEB2}"/>
              </a:ext>
            </a:extLst>
          </p:cNvPr>
          <p:cNvSpPr txBox="1"/>
          <p:nvPr/>
        </p:nvSpPr>
        <p:spPr>
          <a:xfrm>
            <a:off x="7518400" y="1146793"/>
            <a:ext cx="444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外部知识库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可以显著缓解大模型幻觉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9774BD-EDA2-D93F-3F8C-5C6F7E6F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83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C43BEA3-3553-D065-0ECA-52E379FF8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0" t="55071" r="47685"/>
          <a:stretch/>
        </p:blipFill>
        <p:spPr>
          <a:xfrm>
            <a:off x="8748902" y="2181069"/>
            <a:ext cx="3082203" cy="1599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>
                <a:latin typeface="黑体" panose="02010609060101010101" pitchFamily="49" charset="-122"/>
                <a:ea typeface="黑体" panose="02010609060101010101" pitchFamily="49" charset="-122"/>
              </a:rPr>
              <a:t>大语言模型与知识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82CA71-69CB-5705-E3E4-027CED84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5" y="1037771"/>
            <a:ext cx="10934075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大语言模型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307A70-A777-62A5-4382-399062B7D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" y="1581861"/>
            <a:ext cx="6458714" cy="51391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C4FE48-7401-7D09-A826-2F8832214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0" r="47685" b="45473"/>
          <a:stretch/>
        </p:blipFill>
        <p:spPr>
          <a:xfrm>
            <a:off x="6211237" y="2088631"/>
            <a:ext cx="2537665" cy="15982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D0020B-2E45-0CDD-8641-B8AB07742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935" b="42899"/>
          <a:stretch/>
        </p:blipFill>
        <p:spPr>
          <a:xfrm>
            <a:off x="6211237" y="4151457"/>
            <a:ext cx="2106437" cy="28310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07C87A-E4EA-707B-B8AA-81E9BEAEF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12"/>
          <a:stretch/>
        </p:blipFill>
        <p:spPr>
          <a:xfrm>
            <a:off x="8073571" y="3594424"/>
            <a:ext cx="3757534" cy="32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88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提示工程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阶段知识增强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根据用户问题从外部知识库中获取知识文本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知识文本被添加在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prompt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中，作为背景知识供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参考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模型推理阶段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特定领域的知识问答：将特定领域的知识注入到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，得到答案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4450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Liu et al. RETA-LLM: A Retrieval-Augmented Large Language Model Toolkit.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preprint.,2023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C12BF7-E195-B004-CDDF-7F108EA5A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026" y="2197288"/>
            <a:ext cx="6738165" cy="43015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27F2F2F-F8BF-D0FF-C3CE-3B29E7A4A577}"/>
              </a:ext>
            </a:extLst>
          </p:cNvPr>
          <p:cNvSpPr/>
          <p:nvPr/>
        </p:nvSpPr>
        <p:spPr>
          <a:xfrm>
            <a:off x="4095682" y="2192208"/>
            <a:ext cx="3365493" cy="430157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0EC6CB-BB61-660F-D17D-9FE50C81E912}"/>
              </a:ext>
            </a:extLst>
          </p:cNvPr>
          <p:cNvSpPr txBox="1"/>
          <p:nvPr/>
        </p:nvSpPr>
        <p:spPr>
          <a:xfrm>
            <a:off x="4095682" y="6503943"/>
            <a:ext cx="336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信息检索系统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97764B-8908-61CD-BD19-70BFF251EC97}"/>
              </a:ext>
            </a:extLst>
          </p:cNvPr>
          <p:cNvSpPr/>
          <p:nvPr/>
        </p:nvSpPr>
        <p:spPr>
          <a:xfrm>
            <a:off x="7677736" y="2192207"/>
            <a:ext cx="3365493" cy="4301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6533749-EEE7-9BB0-BEB8-CCBBFF671ACC}"/>
              </a:ext>
            </a:extLst>
          </p:cNvPr>
          <p:cNvSpPr txBox="1"/>
          <p:nvPr/>
        </p:nvSpPr>
        <p:spPr>
          <a:xfrm>
            <a:off x="7677735" y="6506828"/>
            <a:ext cx="3365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C9FF6E-88EB-BAB3-74D3-89FFF90D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785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提示工程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阶段知识增强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根据用户问题从外部知识库中获取知识文本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知识文本被添加在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prompt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中，作为背景知识供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参考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模型推理阶段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特定领域的知识问答：将特定领域的知识注入到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，得到答案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4450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Liu et al. RETA-LLM: A Retrieval-Augmented Large Language Model Toolkit.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preprint.,2023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5551F-FD29-8C77-76F3-FDC0801B6D8A}"/>
              </a:ext>
            </a:extLst>
          </p:cNvPr>
          <p:cNvSpPr txBox="1"/>
          <p:nvPr/>
        </p:nvSpPr>
        <p:spPr>
          <a:xfrm>
            <a:off x="3807134" y="2258820"/>
            <a:ext cx="2841621" cy="73866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重写用户请求</a:t>
            </a:r>
            <a:endParaRPr lang="en-US" altLang="zh-CN" sz="1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主体：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输入：用户历史请求、当前请求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0393BD-4D62-0414-CCC9-A31B6B7BA19E}"/>
              </a:ext>
            </a:extLst>
          </p:cNvPr>
          <p:cNvSpPr txBox="1"/>
          <p:nvPr/>
        </p:nvSpPr>
        <p:spPr>
          <a:xfrm>
            <a:off x="7912621" y="2244725"/>
            <a:ext cx="3803435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用户：请介绍一下信息学院的专业情况。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模型：信息学院包括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用户：那经济学院呢？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（真实意图：请介绍一下经济学院的专业情况）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60276B5-EA15-E7B5-3FF8-F941502BAA3E}"/>
              </a:ext>
            </a:extLst>
          </p:cNvPr>
          <p:cNvSpPr txBox="1"/>
          <p:nvPr/>
        </p:nvSpPr>
        <p:spPr>
          <a:xfrm>
            <a:off x="3807134" y="3131626"/>
            <a:ext cx="2841621" cy="73866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检索</a:t>
            </a: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Top-K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</a:t>
            </a:r>
            <a:endParaRPr lang="en-US" altLang="zh-CN" sz="1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主体：信息检索系统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输入：重写的用户请求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85378E2-822F-3922-C462-BBFC1E3BC774}"/>
              </a:ext>
            </a:extLst>
          </p:cNvPr>
          <p:cNvSpPr txBox="1"/>
          <p:nvPr/>
        </p:nvSpPr>
        <p:spPr>
          <a:xfrm>
            <a:off x="7912621" y="3536821"/>
            <a:ext cx="3803435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工具：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disentangled-retriever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faiss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6A3D73-C280-1EA6-04DF-8BBE9DA0A82A}"/>
              </a:ext>
            </a:extLst>
          </p:cNvPr>
          <p:cNvSpPr txBox="1"/>
          <p:nvPr/>
        </p:nvSpPr>
        <p:spPr>
          <a:xfrm>
            <a:off x="3807134" y="4004432"/>
            <a:ext cx="2841621" cy="73866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文档片段抽取</a:t>
            </a:r>
            <a:endParaRPr lang="en-US" altLang="zh-CN" sz="1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主体：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输入：检索的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Top-K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文档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7D6916-9677-BDD0-BC81-C2D41714EE16}"/>
              </a:ext>
            </a:extLst>
          </p:cNvPr>
          <p:cNvSpPr txBox="1"/>
          <p:nvPr/>
        </p:nvSpPr>
        <p:spPr>
          <a:xfrm>
            <a:off x="7912621" y="4120780"/>
            <a:ext cx="3803435" cy="5232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文档长度很大，超过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处理能力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采用滑动窗口策略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217FD0-1BFF-F8C0-DAE9-888E5D68FFB0}"/>
              </a:ext>
            </a:extLst>
          </p:cNvPr>
          <p:cNvSpPr txBox="1"/>
          <p:nvPr/>
        </p:nvSpPr>
        <p:spPr>
          <a:xfrm>
            <a:off x="3807134" y="4877238"/>
            <a:ext cx="2841621" cy="73866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答案生成</a:t>
            </a:r>
            <a:endParaRPr lang="en-US" altLang="zh-CN" sz="1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主体：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输入：连接后的文档片段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4E027A-B253-F120-3F77-A1A1BFB35405}"/>
              </a:ext>
            </a:extLst>
          </p:cNvPr>
          <p:cNvSpPr txBox="1"/>
          <p:nvPr/>
        </p:nvSpPr>
        <p:spPr>
          <a:xfrm>
            <a:off x="3807133" y="5750045"/>
            <a:ext cx="2841621" cy="95410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事实验证</a:t>
            </a:r>
            <a:endParaRPr lang="en-US" altLang="zh-CN" sz="1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主体：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输入：连接后的文档片段、生成的答案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42CE10-7C5F-BB90-D369-92CFCFAEA49E}"/>
              </a:ext>
            </a:extLst>
          </p:cNvPr>
          <p:cNvSpPr txBox="1"/>
          <p:nvPr/>
        </p:nvSpPr>
        <p:spPr>
          <a:xfrm>
            <a:off x="7912621" y="5524953"/>
            <a:ext cx="3803435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尽管提供了背景知识，仍会存在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幻觉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的现象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解决方案：构造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prompt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，生成的答案和文档片段输入到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，进行事实验证，决定是否输出答案。（</a:t>
            </a: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or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输出：我不能回答该问题。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C45233D-12D8-EC04-7E9F-FC87D0A30DB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648755" y="2628152"/>
            <a:ext cx="127604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A74E483-AE5B-7F5A-79B2-B46524A5900F}"/>
              </a:ext>
            </a:extLst>
          </p:cNvPr>
          <p:cNvCxnSpPr>
            <a:endCxn id="20" idx="1"/>
          </p:cNvCxnSpPr>
          <p:nvPr/>
        </p:nvCxnSpPr>
        <p:spPr>
          <a:xfrm>
            <a:off x="6648755" y="3690709"/>
            <a:ext cx="126386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5FDFA2E-F335-7379-70D6-74B74D616FF1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6648755" y="4373764"/>
            <a:ext cx="1263866" cy="862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E0DE37B-CCE4-1669-FFFE-D4A6C0AF952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648754" y="6227099"/>
            <a:ext cx="1276046" cy="150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箭头: 左弧形 38">
            <a:extLst>
              <a:ext uri="{FF2B5EF4-FFF2-40B4-BE49-F238E27FC236}">
                <a16:creationId xmlns:a16="http://schemas.microsoft.com/office/drawing/2014/main" id="{79996C91-299E-3891-AD30-68A132DB94A6}"/>
              </a:ext>
            </a:extLst>
          </p:cNvPr>
          <p:cNvSpPr/>
          <p:nvPr/>
        </p:nvSpPr>
        <p:spPr>
          <a:xfrm>
            <a:off x="3450244" y="2600706"/>
            <a:ext cx="238046" cy="756176"/>
          </a:xfrm>
          <a:prstGeom prst="curv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箭头: 左弧形 39">
            <a:extLst>
              <a:ext uri="{FF2B5EF4-FFF2-40B4-BE49-F238E27FC236}">
                <a16:creationId xmlns:a16="http://schemas.microsoft.com/office/drawing/2014/main" id="{D19A578D-876C-402C-24E7-8917B6338614}"/>
              </a:ext>
            </a:extLst>
          </p:cNvPr>
          <p:cNvSpPr/>
          <p:nvPr/>
        </p:nvSpPr>
        <p:spPr>
          <a:xfrm>
            <a:off x="3450244" y="3646451"/>
            <a:ext cx="238046" cy="756176"/>
          </a:xfrm>
          <a:prstGeom prst="curv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箭头: 左弧形 40">
            <a:extLst>
              <a:ext uri="{FF2B5EF4-FFF2-40B4-BE49-F238E27FC236}">
                <a16:creationId xmlns:a16="http://schemas.microsoft.com/office/drawing/2014/main" id="{7AB483C7-968A-4498-D989-4EAEA47AB4B9}"/>
              </a:ext>
            </a:extLst>
          </p:cNvPr>
          <p:cNvSpPr/>
          <p:nvPr/>
        </p:nvSpPr>
        <p:spPr>
          <a:xfrm>
            <a:off x="3450244" y="4651387"/>
            <a:ext cx="238046" cy="756176"/>
          </a:xfrm>
          <a:prstGeom prst="curv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箭头: 左弧形 41">
            <a:extLst>
              <a:ext uri="{FF2B5EF4-FFF2-40B4-BE49-F238E27FC236}">
                <a16:creationId xmlns:a16="http://schemas.microsoft.com/office/drawing/2014/main" id="{EED9AF1C-1CBC-316C-219C-9AAEFFB056B2}"/>
              </a:ext>
            </a:extLst>
          </p:cNvPr>
          <p:cNvSpPr/>
          <p:nvPr/>
        </p:nvSpPr>
        <p:spPr>
          <a:xfrm>
            <a:off x="3450244" y="5546751"/>
            <a:ext cx="238046" cy="756176"/>
          </a:xfrm>
          <a:prstGeom prst="curv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160672-C655-F0AF-79F3-97369D75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108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提示工程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阶段知识增强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根据用户问题从外部知识库中获取知识文本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知识文本被添加在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prompt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中，作为背景知识供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参考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模型推理阶段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5C0DAA-F3E5-45BE-3CC7-2D9383F4E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7" r="1905"/>
          <a:stretch/>
        </p:blipFill>
        <p:spPr>
          <a:xfrm>
            <a:off x="4281541" y="2244725"/>
            <a:ext cx="6952269" cy="37299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9D41E7-8F32-541B-06E1-E190CBE3CA5C}"/>
              </a:ext>
            </a:extLst>
          </p:cNvPr>
          <p:cNvSpPr txBox="1"/>
          <p:nvPr/>
        </p:nvSpPr>
        <p:spPr>
          <a:xfrm>
            <a:off x="4362026" y="6006197"/>
            <a:ext cx="633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LLaMa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训练领域特定的语言模型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生成背景知识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联合问题输入到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chatGPT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等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LLM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，得到答案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特定领域的知识问答：将特定领域的知识注入到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，得到答案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914761-2547-CDAC-B939-0D339FFB1D63}"/>
              </a:ext>
            </a:extLst>
          </p:cNvPr>
          <p:cNvSpPr txBox="1"/>
          <p:nvPr/>
        </p:nvSpPr>
        <p:spPr>
          <a:xfrm>
            <a:off x="9597814" y="2418451"/>
            <a:ext cx="242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 训练私有的大模型费用昂贵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2326BD-7407-99A2-829C-B0BEA2729C52}"/>
              </a:ext>
            </a:extLst>
          </p:cNvPr>
          <p:cNvSpPr txBox="1"/>
          <p:nvPr/>
        </p:nvSpPr>
        <p:spPr>
          <a:xfrm>
            <a:off x="9597814" y="3058436"/>
            <a:ext cx="2622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 把私有数据交给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chatGPT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，造成隐私泄露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5395E4-A4B8-44B6-D8E1-F28324C42278}"/>
              </a:ext>
            </a:extLst>
          </p:cNvPr>
          <p:cNvSpPr txBox="1"/>
          <p:nvPr/>
        </p:nvSpPr>
        <p:spPr>
          <a:xfrm>
            <a:off x="-34463" y="6279894"/>
            <a:ext cx="391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Luo et al. Augmented Large Language Models with Parametric Knowledge Guiding.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80F36-AE68-FA5E-6CA7-B0614084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475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85737FC-3E13-E01A-AB13-9834E96D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36" y="5989205"/>
            <a:ext cx="1300162" cy="83125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提示工程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阶段知识增强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根据用户问题从外部知识库中获取知识文本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知识文本被添加在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prompt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中，作为背景知识供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参考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模型推理阶段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特定领域的知识问答：将特定领域的知识注入到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，得到答案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702523-86D8-2276-AEF2-A09D139A88CE}"/>
              </a:ext>
            </a:extLst>
          </p:cNvPr>
          <p:cNvSpPr txBox="1"/>
          <p:nvPr/>
        </p:nvSpPr>
        <p:spPr>
          <a:xfrm>
            <a:off x="3432766" y="2364943"/>
            <a:ext cx="132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训练阶段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E57530-1609-EF75-5EBD-EA2065876C57}"/>
              </a:ext>
            </a:extLst>
          </p:cNvPr>
          <p:cNvSpPr txBox="1"/>
          <p:nvPr/>
        </p:nvSpPr>
        <p:spPr>
          <a:xfrm>
            <a:off x="3926485" y="2667638"/>
            <a:ext cx="6617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构造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&lt;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指令，输入，输出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&gt;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，对</a:t>
            </a:r>
            <a:r>
              <a:rPr lang="en-US" altLang="zh-CN" sz="1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LLaMa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模型进行指令微调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098D2F8-5B1F-18CC-9EBD-3DD52B98B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332" y="3031689"/>
            <a:ext cx="6247358" cy="132155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2944927-BFA6-2971-3A1E-C283D6BA0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671" y="3539280"/>
            <a:ext cx="553130" cy="553130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049BF5BD-F819-DBC4-67B6-27D2D94F3E91}"/>
              </a:ext>
            </a:extLst>
          </p:cNvPr>
          <p:cNvSpPr/>
          <p:nvPr/>
        </p:nvSpPr>
        <p:spPr>
          <a:xfrm>
            <a:off x="7244442" y="3690710"/>
            <a:ext cx="381000" cy="279400"/>
          </a:xfrm>
          <a:prstGeom prst="rightArrow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A3C6BCD8-E7AA-16CA-6953-BAD2F6AC06D8}"/>
              </a:ext>
            </a:extLst>
          </p:cNvPr>
          <p:cNvSpPr/>
          <p:nvPr/>
        </p:nvSpPr>
        <p:spPr>
          <a:xfrm>
            <a:off x="9017467" y="3672063"/>
            <a:ext cx="381000" cy="279400"/>
          </a:xfrm>
          <a:prstGeom prst="rightArrow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E48647-9A3F-551A-B86A-7A467F6DAFFF}"/>
              </a:ext>
            </a:extLst>
          </p:cNvPr>
          <p:cNvSpPr txBox="1"/>
          <p:nvPr/>
        </p:nvSpPr>
        <p:spPr>
          <a:xfrm>
            <a:off x="9432255" y="3627097"/>
            <a:ext cx="210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输出（背景知识）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B7B6E25-7BD7-48DB-C652-8A4DE985660D}"/>
              </a:ext>
            </a:extLst>
          </p:cNvPr>
          <p:cNvSpPr txBox="1"/>
          <p:nvPr/>
        </p:nvSpPr>
        <p:spPr>
          <a:xfrm>
            <a:off x="9527717" y="4168180"/>
            <a:ext cx="257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监督学习微调（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Lora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等）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F8E8ED-D425-8D18-1363-BDA12964976A}"/>
              </a:ext>
            </a:extLst>
          </p:cNvPr>
          <p:cNvSpPr/>
          <p:nvPr/>
        </p:nvSpPr>
        <p:spPr>
          <a:xfrm>
            <a:off x="3479333" y="2384425"/>
            <a:ext cx="8059524" cy="211984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F3AA956-0518-E72E-3BD9-41B3927143F8}"/>
              </a:ext>
            </a:extLst>
          </p:cNvPr>
          <p:cNvSpPr/>
          <p:nvPr/>
        </p:nvSpPr>
        <p:spPr>
          <a:xfrm>
            <a:off x="3474888" y="4607079"/>
            <a:ext cx="8059524" cy="211984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1EA9628-4989-F97F-6945-77BFA789FCD5}"/>
              </a:ext>
            </a:extLst>
          </p:cNvPr>
          <p:cNvSpPr txBox="1"/>
          <p:nvPr/>
        </p:nvSpPr>
        <p:spPr>
          <a:xfrm>
            <a:off x="3479332" y="4573435"/>
            <a:ext cx="132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测试阶段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A80E00B-85D8-7314-9E0C-9F2329F42C08}"/>
              </a:ext>
            </a:extLst>
          </p:cNvPr>
          <p:cNvSpPr txBox="1"/>
          <p:nvPr/>
        </p:nvSpPr>
        <p:spPr>
          <a:xfrm>
            <a:off x="3926484" y="4888824"/>
            <a:ext cx="6617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基于</a:t>
            </a:r>
            <a:r>
              <a:rPr lang="en-US" altLang="zh-CN" sz="1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LLaMa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生成背景知识，调用</a:t>
            </a:r>
            <a:r>
              <a:rPr lang="en-US" altLang="zh-CN" sz="1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chatGPT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，得到最后的答案。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E901859-A7D3-0772-21C5-8C3E02286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106" y="5132021"/>
            <a:ext cx="5699513" cy="971478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DF55E4EC-A714-DB65-6405-8CB0C584989B}"/>
              </a:ext>
            </a:extLst>
          </p:cNvPr>
          <p:cNvSpPr/>
          <p:nvPr/>
        </p:nvSpPr>
        <p:spPr>
          <a:xfrm>
            <a:off x="9318260" y="4980701"/>
            <a:ext cx="1965690" cy="1014006"/>
          </a:xfrm>
          <a:prstGeom prst="roundRect">
            <a:avLst/>
          </a:prstGeom>
          <a:noFill/>
          <a:ln w="57150">
            <a:solidFill>
              <a:srgbClr val="7EA6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A0D4C4B-6653-5718-BFCC-642B89870904}"/>
              </a:ext>
            </a:extLst>
          </p:cNvPr>
          <p:cNvSpPr txBox="1"/>
          <p:nvPr/>
        </p:nvSpPr>
        <p:spPr>
          <a:xfrm>
            <a:off x="9392555" y="5026151"/>
            <a:ext cx="17707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rPr>
              <a:t>参考下面的背景，用几个字回答下面的问题。</a:t>
            </a:r>
            <a:endParaRPr lang="en-US" altLang="zh-CN" sz="1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rPr>
              <a:t>背景：</a:t>
            </a:r>
            <a:r>
              <a:rPr lang="zh-CN" altLang="en-US" sz="1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表格</a:t>
            </a:r>
            <a:endParaRPr lang="en-US" altLang="zh-CN" sz="1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</a:rPr>
              <a:t>Who has climbed …</a:t>
            </a:r>
          </a:p>
          <a:p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rPr>
              <a:t>答案是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EF90849-DCB3-D909-9E65-70501906D883}"/>
              </a:ext>
            </a:extLst>
          </p:cNvPr>
          <p:cNvSpPr txBox="1"/>
          <p:nvPr/>
        </p:nvSpPr>
        <p:spPr>
          <a:xfrm>
            <a:off x="9313817" y="4672924"/>
            <a:ext cx="197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构造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prompt</a:t>
            </a:r>
            <a:endParaRPr lang="zh-CN" altLang="en-US" sz="1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4" name="箭头: 右弧形 43">
            <a:extLst>
              <a:ext uri="{FF2B5EF4-FFF2-40B4-BE49-F238E27FC236}">
                <a16:creationId xmlns:a16="http://schemas.microsoft.com/office/drawing/2014/main" id="{66B79D97-2324-FB42-18D8-4FCDCFDAA330}"/>
              </a:ext>
            </a:extLst>
          </p:cNvPr>
          <p:cNvSpPr/>
          <p:nvPr/>
        </p:nvSpPr>
        <p:spPr>
          <a:xfrm>
            <a:off x="9777529" y="6146535"/>
            <a:ext cx="304800" cy="416604"/>
          </a:xfrm>
          <a:prstGeom prst="curvedLeftArrow">
            <a:avLst/>
          </a:prstGeom>
          <a:solidFill>
            <a:srgbClr val="7EA6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箭头: 左 44">
            <a:extLst>
              <a:ext uri="{FF2B5EF4-FFF2-40B4-BE49-F238E27FC236}">
                <a16:creationId xmlns:a16="http://schemas.microsoft.com/office/drawing/2014/main" id="{24EBA46B-122F-7B8E-DEDD-DA258AD8A787}"/>
              </a:ext>
            </a:extLst>
          </p:cNvPr>
          <p:cNvSpPr/>
          <p:nvPr/>
        </p:nvSpPr>
        <p:spPr>
          <a:xfrm>
            <a:off x="8007654" y="6259712"/>
            <a:ext cx="380582" cy="301808"/>
          </a:xfrm>
          <a:prstGeom prst="leftArrow">
            <a:avLst/>
          </a:prstGeom>
          <a:solidFill>
            <a:srgbClr val="7EA6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CEF44D-046A-306F-40EE-E70564193514}"/>
              </a:ext>
            </a:extLst>
          </p:cNvPr>
          <p:cNvSpPr txBox="1"/>
          <p:nvPr/>
        </p:nvSpPr>
        <p:spPr>
          <a:xfrm>
            <a:off x="6978672" y="6239212"/>
            <a:ext cx="1219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答案是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391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Luo et al. Augmented Large Language Models with Parametric Knowledge Guiding.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17A32F-6FA2-8C41-E4BD-FB02ED4D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56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模型推理阶段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知识增强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从用户问题中提取出实体后，在知识图谱中搜索相关实体与关系链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在知识图谱内得到足够证据后送回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生成回复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模型推理阶段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特定领域的知识问答：将特定领域的知识注入到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，得到答案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5864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Sun et al. Think-on-Graph: Deep and Responsible Reasoning of Large Language Model with Knowledge Graph.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preprint.2023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6FC68C-CE04-A907-9E46-9D6CDD8E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14" y="2569219"/>
            <a:ext cx="6235952" cy="36592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3BCA6B6-07B2-755D-A1E2-48E1EE6175B0}"/>
              </a:ext>
            </a:extLst>
          </p:cNvPr>
          <p:cNvSpPr txBox="1"/>
          <p:nvPr/>
        </p:nvSpPr>
        <p:spPr>
          <a:xfrm>
            <a:off x="5686343" y="2370478"/>
            <a:ext cx="3979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问题：首尔所在国家的多数党是？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6782F7-C607-3211-7E1B-424AE5CDD2FA}"/>
              </a:ext>
            </a:extLst>
          </p:cNvPr>
          <p:cNvSpPr txBox="1"/>
          <p:nvPr/>
        </p:nvSpPr>
        <p:spPr>
          <a:xfrm>
            <a:off x="3479332" y="3284201"/>
            <a:ext cx="2350347" cy="1667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）思维链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CoT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）语义解析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）探索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推理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892611-A726-656F-3ED4-B51A113C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23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5B36CD-6A5E-B8F7-B9C7-C63F16D9C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1" r="4382"/>
          <a:stretch/>
        </p:blipFill>
        <p:spPr>
          <a:xfrm>
            <a:off x="3479332" y="1876810"/>
            <a:ext cx="6454021" cy="4664694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模型推理阶段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知识增强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从用户问题中提取出实体后，在知识图谱中搜索相关实体与关系链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在知识图谱内得到足够证据后送回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生成回复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模型推理阶段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特定领域的知识问答：将特定领域的知识注入到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，得到答案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5900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Sun et al. Think-on-Graph: Deep and Responsible Reasoning of Large Language Model with Knowledge Graph.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 2023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0366693-3BEA-D56B-768C-372A1FA07BAC}"/>
              </a:ext>
            </a:extLst>
          </p:cNvPr>
          <p:cNvSpPr/>
          <p:nvPr/>
        </p:nvSpPr>
        <p:spPr>
          <a:xfrm>
            <a:off x="4036785" y="2898987"/>
            <a:ext cx="5317188" cy="262596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BEC7A3D-6C54-5406-AAB5-16C360235533}"/>
              </a:ext>
            </a:extLst>
          </p:cNvPr>
          <p:cNvSpPr txBox="1"/>
          <p:nvPr/>
        </p:nvSpPr>
        <p:spPr>
          <a:xfrm>
            <a:off x="9212589" y="4661332"/>
            <a:ext cx="173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关联知识图谱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4403E7-2534-118D-8392-BB43D1091E65}"/>
              </a:ext>
            </a:extLst>
          </p:cNvPr>
          <p:cNvSpPr/>
          <p:nvPr/>
        </p:nvSpPr>
        <p:spPr>
          <a:xfrm>
            <a:off x="3479332" y="5554526"/>
            <a:ext cx="6541106" cy="91643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73D9900-78E7-FC9F-17F6-2908AC5F13D5}"/>
              </a:ext>
            </a:extLst>
          </p:cNvPr>
          <p:cNvSpPr txBox="1"/>
          <p:nvPr/>
        </p:nvSpPr>
        <p:spPr>
          <a:xfrm>
            <a:off x="10066358" y="5774671"/>
            <a:ext cx="211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结合知识图谱和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，推理路径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C17713-C3A3-1F2A-1141-0F12179D68F8}"/>
              </a:ext>
            </a:extLst>
          </p:cNvPr>
          <p:cNvSpPr txBox="1"/>
          <p:nvPr/>
        </p:nvSpPr>
        <p:spPr>
          <a:xfrm>
            <a:off x="9933353" y="2130039"/>
            <a:ext cx="224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找出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Top-K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个实体间关联的路径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判断路径是否合理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(3)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综合所有结果生成合理的答案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749FFD-E2F0-2651-9C95-373470CB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65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输出验证阶段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知识增强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大模型先自行生成答案以及对应推理步骤</a:t>
            </a: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利用外部知识库验证大模型输出的合理性和真实性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根据外部知识库的反馈更正原先的输出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特定领域的知识问答：将特定领域的知识注入到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，得到答案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5900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Gou et al. CRITIC: Large Language Models Can Self-Correct with Tool-Interactive Critiquing.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841C22-BF9F-1B20-0575-FB9AD50C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085" y="2599665"/>
            <a:ext cx="6407574" cy="239733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2586A1D-F2C6-F674-9D53-F63DFA71FD16}"/>
              </a:ext>
            </a:extLst>
          </p:cNvPr>
          <p:cNvSpPr/>
          <p:nvPr/>
        </p:nvSpPr>
        <p:spPr>
          <a:xfrm>
            <a:off x="3624475" y="2496734"/>
            <a:ext cx="2785477" cy="10945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41D4CB-E008-7D99-6293-03F092C1B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03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输出验证阶段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知识增强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大模型先自行生成答案以及对应推理步骤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利用外部知识库验证大模型输出的合理性和真实性</a:t>
            </a: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根据外部知识库的反馈更正原先的输出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特定领域的知识问答：将特定领域的知识注入到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，得到答案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5900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Gou et al. CRITIC: Large Language Models Can Self-Correct with Tool-Interactive Critiquing.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841C22-BF9F-1B20-0575-FB9AD50C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085" y="2599665"/>
            <a:ext cx="6407574" cy="239733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2586A1D-F2C6-F674-9D53-F63DFA71FD16}"/>
              </a:ext>
            </a:extLst>
          </p:cNvPr>
          <p:cNvSpPr/>
          <p:nvPr/>
        </p:nvSpPr>
        <p:spPr>
          <a:xfrm>
            <a:off x="5439728" y="3398918"/>
            <a:ext cx="1746779" cy="963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161E21A-78D3-FDC5-460E-197D0D9A3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01" y="4096452"/>
            <a:ext cx="4375914" cy="239733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D8D9993-53A0-497B-C05F-D63399FEF2DC}"/>
              </a:ext>
            </a:extLst>
          </p:cNvPr>
          <p:cNvCxnSpPr/>
          <p:nvPr/>
        </p:nvCxnSpPr>
        <p:spPr>
          <a:xfrm>
            <a:off x="7172960" y="3356882"/>
            <a:ext cx="566241" cy="7003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2313DB5-D7B7-959D-D584-51478C475770}"/>
              </a:ext>
            </a:extLst>
          </p:cNvPr>
          <p:cNvCxnSpPr/>
          <p:nvPr/>
        </p:nvCxnSpPr>
        <p:spPr>
          <a:xfrm>
            <a:off x="7186507" y="4319991"/>
            <a:ext cx="552694" cy="2173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A01603-0FC7-713E-A2C7-BD45650D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587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输出验证阶段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知识增强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大模型先自行生成答案以及对应推理步骤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利用外部知识库验证大模型输出的合理性和真实性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根据外部知识库的反馈更正原先的输出</a:t>
            </a: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特定领域的知识问答：将特定领域的知识注入到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，得到答案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5900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Gou et al. CRITIC: Large Language Models Can Self-Correct with Tool-Interactive Critiquing.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841C22-BF9F-1B20-0575-FB9AD50C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085" y="2599665"/>
            <a:ext cx="6407574" cy="23973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89870D-10A6-975E-4C95-FFB79394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793" y="67581"/>
            <a:ext cx="3860132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C894393-3941-C5C0-BD15-3F66B3405177}"/>
              </a:ext>
            </a:extLst>
          </p:cNvPr>
          <p:cNvSpPr/>
          <p:nvPr/>
        </p:nvSpPr>
        <p:spPr>
          <a:xfrm>
            <a:off x="3802208" y="3733800"/>
            <a:ext cx="1731432" cy="1366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56173EE-1D3C-D86F-84BC-2D74C11500E7}"/>
              </a:ext>
            </a:extLst>
          </p:cNvPr>
          <p:cNvCxnSpPr>
            <a:cxnSpLocks/>
          </p:cNvCxnSpPr>
          <p:nvPr/>
        </p:nvCxnSpPr>
        <p:spPr>
          <a:xfrm flipV="1">
            <a:off x="5546698" y="3173669"/>
            <a:ext cx="2995495" cy="5601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59082E0-7AF2-891D-D6E6-8B373989B9B4}"/>
              </a:ext>
            </a:extLst>
          </p:cNvPr>
          <p:cNvCxnSpPr>
            <a:cxnSpLocks/>
          </p:cNvCxnSpPr>
          <p:nvPr/>
        </p:nvCxnSpPr>
        <p:spPr>
          <a:xfrm>
            <a:off x="5533640" y="5111721"/>
            <a:ext cx="3068493" cy="17462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C87C18DE-6084-5091-AA28-FFC4A74E2C1D}"/>
              </a:ext>
            </a:extLst>
          </p:cNvPr>
          <p:cNvSpPr/>
          <p:nvPr/>
        </p:nvSpPr>
        <p:spPr>
          <a:xfrm>
            <a:off x="8529135" y="3173669"/>
            <a:ext cx="3703518" cy="3684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61B44-BF77-E7F4-2289-120FB16B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203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DA709DC-F3A8-2541-D2E9-B6B3DA81E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191" y="1620560"/>
            <a:ext cx="6312266" cy="3239972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知识编辑（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Knowledge Editing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修改大模型中特定的知识，对其它知识保持不变</a:t>
            </a:r>
            <a:endParaRPr lang="en-US" altLang="zh-CN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4179191" y="5487460"/>
            <a:ext cx="76934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Mitchell et al. Memory-based model editing at scale. In ICML 2022.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Yao et al. Editing Large Language Models: Problems, Methods, and Opportunities,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 2023.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Huang et al. Transformer-Patcher: One Mistake Worth One Neuron. In ICLR, 2023.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Dong et al. Calibrating factual knowledge in pretrained language models, In EMNLP, 2022.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Mitchell et al. FAST MODEL EDITING AT SCALE. In ICLR, 2022.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Meng et al. Mass editing memory in a transformer. In ICLR, 2023.</a:t>
            </a:r>
            <a:endParaRPr lang="en-US" altLang="zh-CN" sz="1400" b="0" i="0" u="none" strike="noStrike" baseline="0" dirty="0">
              <a:solidFill>
                <a:schemeClr val="bg1">
                  <a:lumMod val="50000"/>
                </a:schemeClr>
              </a:solidFill>
              <a:latin typeface="TimesNewRomanPSMT"/>
            </a:endParaRPr>
          </a:p>
          <a:p>
            <a:endParaRPr lang="en-US" altLang="zh-CN" sz="1400" b="0" i="0" u="none" strike="noStrike" baseline="0" dirty="0">
              <a:solidFill>
                <a:schemeClr val="bg1">
                  <a:lumMod val="50000"/>
                </a:schemeClr>
              </a:solidFill>
              <a:latin typeface="TimesNewRomanPSMT"/>
            </a:endParaRPr>
          </a:p>
          <a:p>
            <a:b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</a:br>
            <a:endParaRPr lang="en-US" altLang="zh-CN" sz="1400" b="0" i="0" u="none" strike="noStrike" baseline="0" dirty="0">
              <a:solidFill>
                <a:schemeClr val="bg1">
                  <a:lumMod val="50000"/>
                </a:schemeClr>
              </a:solidFill>
              <a:latin typeface="TimesNewRomanPSM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61B44-BF77-E7F4-2289-120FB16B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49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18A8915-7213-0C61-4FB9-CAD4B98A4F4B}"/>
                  </a:ext>
                </a:extLst>
              </p:cNvPr>
              <p:cNvSpPr txBox="1"/>
              <p:nvPr/>
            </p:nvSpPr>
            <p:spPr>
              <a:xfrm>
                <a:off x="4851784" y="4697331"/>
                <a:ext cx="1022395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 err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18A8915-7213-0C61-4FB9-CAD4B98A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784" y="4697331"/>
                <a:ext cx="102239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9251FD5-E7E8-F548-51DA-3CA742FC0B28}"/>
                  </a:ext>
                </a:extLst>
              </p:cNvPr>
              <p:cNvSpPr txBox="1"/>
              <p:nvPr/>
            </p:nvSpPr>
            <p:spPr>
              <a:xfrm>
                <a:off x="6556151" y="4558832"/>
                <a:ext cx="1806128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9251FD5-E7E8-F548-51DA-3CA742FC0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151" y="4558832"/>
                <a:ext cx="1806128" cy="646331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8E771CB-C296-87F0-173D-706A78E9FE61}"/>
                  </a:ext>
                </a:extLst>
              </p:cNvPr>
              <p:cNvSpPr txBox="1"/>
              <p:nvPr/>
            </p:nvSpPr>
            <p:spPr>
              <a:xfrm>
                <a:off x="9044251" y="4526964"/>
                <a:ext cx="1806129" cy="7100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8E771CB-C296-87F0-173D-706A78E9F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251" y="4526964"/>
                <a:ext cx="1806129" cy="710066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头: 右 27">
            <a:extLst>
              <a:ext uri="{FF2B5EF4-FFF2-40B4-BE49-F238E27FC236}">
                <a16:creationId xmlns:a16="http://schemas.microsoft.com/office/drawing/2014/main" id="{E67D89EA-8B45-1A42-E342-E59E7652D64F}"/>
              </a:ext>
            </a:extLst>
          </p:cNvPr>
          <p:cNvSpPr/>
          <p:nvPr/>
        </p:nvSpPr>
        <p:spPr>
          <a:xfrm>
            <a:off x="5982817" y="4767181"/>
            <a:ext cx="464696" cy="2296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50AD39F5-554E-80B9-0DCF-672C7A7B9E95}"/>
              </a:ext>
            </a:extLst>
          </p:cNvPr>
          <p:cNvSpPr/>
          <p:nvPr/>
        </p:nvSpPr>
        <p:spPr>
          <a:xfrm>
            <a:off x="8470917" y="4767181"/>
            <a:ext cx="464696" cy="2296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3A02BAA-4A62-5908-3DDC-B4169CC92C9E}"/>
              </a:ext>
            </a:extLst>
          </p:cNvPr>
          <p:cNvSpPr txBox="1"/>
          <p:nvPr/>
        </p:nvSpPr>
        <p:spPr>
          <a:xfrm>
            <a:off x="6556152" y="5232396"/>
            <a:ext cx="180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base</a:t>
            </a:r>
            <a:r>
              <a:rPr lang="zh-CN" altLang="en-US" sz="1400" dirty="0"/>
              <a:t>模型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6702E4-C740-E1CC-4E3D-47497825EEF6}"/>
              </a:ext>
            </a:extLst>
          </p:cNvPr>
          <p:cNvSpPr txBox="1"/>
          <p:nvPr/>
        </p:nvSpPr>
        <p:spPr>
          <a:xfrm>
            <a:off x="8935613" y="5210557"/>
            <a:ext cx="180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编辑后模型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1FC6553-B2AD-3297-AF67-E0321B73C9D6}"/>
              </a:ext>
            </a:extLst>
          </p:cNvPr>
          <p:cNvSpPr txBox="1"/>
          <p:nvPr/>
        </p:nvSpPr>
        <p:spPr>
          <a:xfrm>
            <a:off x="4533462" y="5210557"/>
            <a:ext cx="180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待编辑的知识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45237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>
                <a:latin typeface="黑体" panose="02010609060101010101" pitchFamily="49" charset="-122"/>
                <a:ea typeface="黑体" panose="02010609060101010101" pitchFamily="49" charset="-122"/>
              </a:rPr>
              <a:t>大语言模型与知识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82CA71-69CB-5705-E3E4-027CED84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5" y="1037771"/>
            <a:ext cx="10934075" cy="5139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知识库形式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非结构化知识：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文档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结构化知识：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知识图谱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数据库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表格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等（可以查询）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D6C080-6A24-349E-459E-B9E0607D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31" y="2294246"/>
            <a:ext cx="8731770" cy="4523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ECFB8D-65B4-1B1F-44DB-8D5C109A54A3}"/>
                  </a:ext>
                </a:extLst>
              </p:cNvPr>
              <p:cNvSpPr txBox="1"/>
              <p:nvPr/>
            </p:nvSpPr>
            <p:spPr>
              <a:xfrm>
                <a:off x="9007840" y="2490457"/>
                <a:ext cx="318416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知识图谱一般表示为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头实体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h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，尾实体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，关系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h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被称为</a:t>
                </a: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元组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triple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实体一般具有属性信息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关系具有多个类别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ECFB8D-65B4-1B1F-44DB-8D5C109A5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840" y="2490457"/>
                <a:ext cx="3184160" cy="1754326"/>
              </a:xfrm>
              <a:prstGeom prst="rect">
                <a:avLst/>
              </a:prstGeom>
              <a:blipFill>
                <a:blip r:embed="rId4"/>
                <a:stretch>
                  <a:fillRect l="-1341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8F8F8E3-6159-5889-2216-F39E93B4FDD7}"/>
                  </a:ext>
                </a:extLst>
              </p:cNvPr>
              <p:cNvSpPr txBox="1"/>
              <p:nvPr/>
            </p:nvSpPr>
            <p:spPr>
              <a:xfrm>
                <a:off x="9165772" y="4343417"/>
                <a:ext cx="30694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时序知识图谱一般表示为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每个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triple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增加时间戳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𝜏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8F8F8E3-6159-5889-2216-F39E93B4F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772" y="4343417"/>
                <a:ext cx="3069414" cy="1200329"/>
              </a:xfrm>
              <a:prstGeom prst="rect">
                <a:avLst/>
              </a:prstGeom>
              <a:blipFill>
                <a:blip r:embed="rId5"/>
                <a:stretch>
                  <a:fillRect l="-1392" t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799A13F-DB0B-77CC-D486-6057FACEBB94}"/>
                  </a:ext>
                </a:extLst>
              </p:cNvPr>
              <p:cNvSpPr txBox="1"/>
              <p:nvPr/>
            </p:nvSpPr>
            <p:spPr>
              <a:xfrm>
                <a:off x="9208957" y="5642380"/>
                <a:ext cx="30694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知识图谱中的任务</a:t>
                </a:r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实体预测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/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推理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,?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↦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关系预测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/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推理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,?,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799A13F-DB0B-77CC-D486-6057FACEB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8957" y="5642380"/>
                <a:ext cx="3069414" cy="1200329"/>
              </a:xfrm>
              <a:prstGeom prst="rect">
                <a:avLst/>
              </a:prstGeom>
              <a:blipFill>
                <a:blip r:embed="rId6"/>
                <a:stretch>
                  <a:fillRect l="-1789" t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776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E5BDB5E-C97A-7698-2666-B32C0CFEC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13" y="2747955"/>
            <a:ext cx="5900170" cy="3649934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知识编辑（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Knowledge Editing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修改大模型中特定的知识，对其它知识保持不变</a:t>
            </a:r>
            <a:endParaRPr lang="en-US" altLang="zh-CN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0" y="6332772"/>
            <a:ext cx="5900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Mitchell et al. Memory-based model editing at scale. In ICML 2022.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61B44-BF77-E7F4-2289-120FB16B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50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23C5FE3-7F67-38E3-BB1B-F85552126B92}"/>
                  </a:ext>
                </a:extLst>
              </p:cNvPr>
              <p:cNvSpPr txBox="1"/>
              <p:nvPr/>
            </p:nvSpPr>
            <p:spPr>
              <a:xfrm>
                <a:off x="4165212" y="1844337"/>
                <a:ext cx="7557096" cy="1004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b="1" dirty="0"/>
                  <a:t>可靠性</a:t>
                </a:r>
                <a:r>
                  <a:rPr lang="zh-CN" altLang="en-US" dirty="0"/>
                  <a:t>：编辑后模型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正确预测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CN" altLang="en-US" dirty="0"/>
                  <a:t>的标签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b="1" dirty="0"/>
                  <a:t>普遍性</a:t>
                </a:r>
                <a:r>
                  <a:rPr lang="zh-CN" altLang="en-US" dirty="0"/>
                  <a:t>：编辑后模型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正确</m:t>
                    </m:r>
                  </m:oMath>
                </a14:m>
                <a:r>
                  <a:rPr lang="zh-CN" altLang="en-US" dirty="0"/>
                  <a:t>预测与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CN" altLang="en-US" dirty="0"/>
                  <a:t>相等价样本的标签（如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句子改写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b="1" dirty="0"/>
                  <a:t>局部性</a:t>
                </a:r>
                <a:r>
                  <a:rPr lang="zh-CN" altLang="en-US" dirty="0"/>
                  <a:t>：对不需要修改的知识，编辑后模型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的结果与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dirty="0"/>
                  <a:t>保持一致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23C5FE3-7F67-38E3-BB1B-F85552126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12" y="1844337"/>
                <a:ext cx="7557096" cy="1004506"/>
              </a:xfrm>
              <a:prstGeom prst="rect">
                <a:avLst/>
              </a:prstGeom>
              <a:blipFill>
                <a:blip r:embed="rId4"/>
                <a:stretch>
                  <a:fillRect l="-484" t="-5488" r="-3710" b="-5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FE87FBB-C0BB-1426-C27D-3B743959CC48}"/>
                  </a:ext>
                </a:extLst>
              </p:cNvPr>
              <p:cNvSpPr txBox="1"/>
              <p:nvPr/>
            </p:nvSpPr>
            <p:spPr>
              <a:xfrm>
                <a:off x="9231199" y="3471618"/>
                <a:ext cx="2641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i="1" dirty="0"/>
                  <a:t>编辑范围内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FE87FBB-C0BB-1426-C27D-3B743959C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199" y="3471618"/>
                <a:ext cx="2641488" cy="646331"/>
              </a:xfrm>
              <a:prstGeom prst="rect">
                <a:avLst/>
              </a:prstGeom>
              <a:blipFill>
                <a:blip r:embed="rId5"/>
                <a:stretch>
                  <a:fillRect l="-1843" t="-6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4652329-7080-9C00-E039-435DB02E8D10}"/>
                  </a:ext>
                </a:extLst>
              </p:cNvPr>
              <p:cNvSpPr txBox="1"/>
              <p:nvPr/>
            </p:nvSpPr>
            <p:spPr>
              <a:xfrm>
                <a:off x="9238831" y="3933283"/>
                <a:ext cx="2953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i="1" dirty="0"/>
                  <a:t>编辑范围外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4652329-7080-9C00-E039-435DB02E8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831" y="3933283"/>
                <a:ext cx="2953169" cy="369332"/>
              </a:xfrm>
              <a:prstGeom prst="rect">
                <a:avLst/>
              </a:prstGeom>
              <a:blipFill>
                <a:blip r:embed="rId6"/>
                <a:stretch>
                  <a:fillRect l="-1860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E5A92E0C-7F48-4D6D-63DC-C571B88305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917" b="14999"/>
          <a:stretch/>
        </p:blipFill>
        <p:spPr>
          <a:xfrm>
            <a:off x="8694255" y="4619435"/>
            <a:ext cx="3392247" cy="7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94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知识编辑（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Knowledge Editing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修改大模型中特定的知识，对其它知识保持不变</a:t>
            </a:r>
            <a:endParaRPr lang="en-US" altLang="zh-CN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0" y="6264007"/>
            <a:ext cx="4422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Yao et al. Editing Large Language Models: Problems, Methods, and Opportunities,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 2023.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61B44-BF77-E7F4-2289-120FB16B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AFFB75F-6DF0-253C-343F-C6448179F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6" r="4345"/>
          <a:stretch/>
        </p:blipFill>
        <p:spPr>
          <a:xfrm>
            <a:off x="3737904" y="1856467"/>
            <a:ext cx="7814992" cy="3909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67E01A4-B5A2-D6A5-246C-B60A48355187}"/>
                  </a:ext>
                </a:extLst>
              </p:cNvPr>
              <p:cNvSpPr txBox="1"/>
              <p:nvPr/>
            </p:nvSpPr>
            <p:spPr>
              <a:xfrm>
                <a:off x="4422099" y="6135093"/>
                <a:ext cx="74426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）不修改</a:t>
                </a:r>
                <a:r>
                  <a:rPr lang="en-US" altLang="zh-CN" dirty="0"/>
                  <a:t>LLM</a:t>
                </a:r>
                <a:r>
                  <a:rPr lang="zh-CN" altLang="en-US" dirty="0"/>
                  <a:t>模型参数：引入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额外的编辑器</a:t>
                </a:r>
                <a:r>
                  <a:rPr lang="zh-CN" altLang="en-US" dirty="0"/>
                  <a:t>改变</a:t>
                </a:r>
                <a:r>
                  <a:rPr lang="en-US" altLang="zh-CN" dirty="0"/>
                  <a:t>LLM</a:t>
                </a:r>
                <a:r>
                  <a:rPr lang="zh-CN" altLang="en-US" dirty="0"/>
                  <a:t>模型的行为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）修改</a:t>
                </a:r>
                <a:r>
                  <a:rPr lang="en-US" altLang="zh-CN" dirty="0"/>
                  <a:t>LLM</a:t>
                </a:r>
                <a:r>
                  <a:rPr lang="zh-CN" altLang="en-US" dirty="0"/>
                  <a:t>模型参数：对</a:t>
                </a:r>
                <a:r>
                  <a:rPr lang="en-US" altLang="zh-CN" dirty="0"/>
                  <a:t>LLM</a:t>
                </a:r>
                <a:r>
                  <a:rPr lang="zh-CN" altLang="en-US" dirty="0"/>
                  <a:t>模型参数进行更新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67E01A4-B5A2-D6A5-246C-B60A48355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9" y="6135093"/>
                <a:ext cx="7442616" cy="646331"/>
              </a:xfrm>
              <a:prstGeom prst="rect">
                <a:avLst/>
              </a:prstGeom>
              <a:blipFill>
                <a:blip r:embed="rId4"/>
                <a:stretch>
                  <a:fillRect l="-655" t="-660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232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知识编辑（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Knowledge Editing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修改大模型中特定的知识，对其它知识保持不变</a:t>
            </a:r>
            <a:endParaRPr lang="en-US" altLang="zh-CN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0" y="6264007"/>
            <a:ext cx="4422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Yao et al. Editing Large Language Models: Problems, Methods, and Opportunities,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 2023.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61B44-BF77-E7F4-2289-120FB16B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AFFB75F-6DF0-253C-343F-C6448179F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6" r="4345"/>
          <a:stretch/>
        </p:blipFill>
        <p:spPr>
          <a:xfrm>
            <a:off x="3737904" y="1856467"/>
            <a:ext cx="7814992" cy="390908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67E01A4-B5A2-D6A5-246C-B60A48355187}"/>
              </a:ext>
            </a:extLst>
          </p:cNvPr>
          <p:cNvSpPr txBox="1"/>
          <p:nvPr/>
        </p:nvSpPr>
        <p:spPr>
          <a:xfrm>
            <a:off x="4422099" y="6135093"/>
            <a:ext cx="74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a</a:t>
            </a:r>
            <a:r>
              <a:rPr lang="zh-CN" altLang="en-US" b="1" dirty="0"/>
              <a:t>）不修改</a:t>
            </a:r>
            <a:r>
              <a:rPr lang="en-US" altLang="zh-CN" b="1" dirty="0"/>
              <a:t>LLM</a:t>
            </a:r>
            <a:r>
              <a:rPr lang="zh-CN" altLang="en-US" b="1" dirty="0"/>
              <a:t>模型参数：引入</a:t>
            </a:r>
            <a:r>
              <a:rPr lang="zh-CN" altLang="en-US" b="1" dirty="0">
                <a:solidFill>
                  <a:srgbClr val="FF0000"/>
                </a:solidFill>
              </a:rPr>
              <a:t>额外的编辑器</a:t>
            </a:r>
            <a:r>
              <a:rPr lang="zh-CN" altLang="en-US" b="1" dirty="0"/>
              <a:t>改变</a:t>
            </a:r>
            <a:r>
              <a:rPr lang="en-US" altLang="zh-CN" b="1" dirty="0"/>
              <a:t>LLM</a:t>
            </a:r>
            <a:r>
              <a:rPr lang="zh-CN" altLang="en-US" b="1" dirty="0"/>
              <a:t>模型的行为</a:t>
            </a:r>
            <a:endParaRPr lang="en-US" altLang="zh-CN" b="1" dirty="0"/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）修改</a:t>
            </a:r>
            <a:r>
              <a:rPr lang="en-US" altLang="zh-CN" dirty="0"/>
              <a:t>LLM</a:t>
            </a:r>
            <a:r>
              <a:rPr lang="zh-CN" altLang="en-US" dirty="0"/>
              <a:t>模型参数：对</a:t>
            </a:r>
            <a:r>
              <a:rPr lang="en-US" altLang="zh-CN" dirty="0"/>
              <a:t>LLM</a:t>
            </a:r>
            <a:r>
              <a:rPr lang="zh-CN" altLang="en-US" dirty="0"/>
              <a:t>模型参数进行局部更新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95981D-0330-B4A0-2B48-603FBDEB1A6A}"/>
              </a:ext>
            </a:extLst>
          </p:cNvPr>
          <p:cNvSpPr/>
          <p:nvPr/>
        </p:nvSpPr>
        <p:spPr>
          <a:xfrm>
            <a:off x="5943600" y="1790474"/>
            <a:ext cx="5929087" cy="156640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1634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0B62F70-43F2-440F-D8FD-BBCD199A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76" y="1571512"/>
            <a:ext cx="4480358" cy="5093342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42B89BE-8B07-87A4-15A6-45212A4D5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923" b="24094"/>
          <a:stretch/>
        </p:blipFill>
        <p:spPr>
          <a:xfrm>
            <a:off x="7563776" y="6018196"/>
            <a:ext cx="3215541" cy="622864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知识编辑（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Knowledge Editing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修改大模型中特定的知识，对其它知识保持不变</a:t>
            </a:r>
            <a:endParaRPr lang="en-US" altLang="zh-CN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0" y="6332772"/>
            <a:ext cx="4017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Mitchell et al. Memory-based model editing at scale. In ICML 2022.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61B44-BF77-E7F4-2289-120FB16B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F54F3D-7DE3-F978-9F59-C1D2B2ABB846}"/>
              </a:ext>
            </a:extLst>
          </p:cNvPr>
          <p:cNvSpPr txBox="1"/>
          <p:nvPr/>
        </p:nvSpPr>
        <p:spPr>
          <a:xfrm>
            <a:off x="8478413" y="1875393"/>
            <a:ext cx="323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编辑库：</a:t>
            </a:r>
            <a:r>
              <a:rPr lang="zh-CN" altLang="en-US" dirty="0"/>
              <a:t>记录要修改的知识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50ECB39-9D6C-E08E-0080-1FD9742C549D}"/>
                  </a:ext>
                </a:extLst>
              </p:cNvPr>
              <p:cNvSpPr/>
              <p:nvPr/>
            </p:nvSpPr>
            <p:spPr>
              <a:xfrm>
                <a:off x="9321020" y="2885481"/>
                <a:ext cx="1948722" cy="54351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范围分类器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50ECB39-9D6C-E08E-0080-1FD9742C5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020" y="2885481"/>
                <a:ext cx="1948722" cy="54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90C5D5C-B2EF-4926-4A9A-D85D51DAC9CA}"/>
                  </a:ext>
                </a:extLst>
              </p:cNvPr>
              <p:cNvSpPr/>
              <p:nvPr/>
            </p:nvSpPr>
            <p:spPr>
              <a:xfrm>
                <a:off x="8846065" y="4585860"/>
                <a:ext cx="962498" cy="68986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反事实模型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90C5D5C-B2EF-4926-4A9A-D85D51DAC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065" y="4585860"/>
                <a:ext cx="962498" cy="689868"/>
              </a:xfrm>
              <a:prstGeom prst="rect">
                <a:avLst/>
              </a:prstGeom>
              <a:blipFill>
                <a:blip r:embed="rId6"/>
                <a:stretch>
                  <a:fillRect l="-1875" t="-1739" b="-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03FC372-A4B8-C975-4368-2FEE8C5DFCFF}"/>
                  </a:ext>
                </a:extLst>
              </p:cNvPr>
              <p:cNvSpPr/>
              <p:nvPr/>
            </p:nvSpPr>
            <p:spPr>
              <a:xfrm>
                <a:off x="10589695" y="4613276"/>
                <a:ext cx="1282992" cy="68986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Base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03FC372-A4B8-C975-4368-2FEE8C5DF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695" y="4613276"/>
                <a:ext cx="1282992" cy="689868"/>
              </a:xfrm>
              <a:prstGeom prst="rect">
                <a:avLst/>
              </a:prstGeom>
              <a:blipFill>
                <a:blip r:embed="rId7"/>
                <a:stretch>
                  <a:fillRect t="-2609" b="-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37C5587-9177-84AC-00A6-E3CFA6EE9768}"/>
              </a:ext>
            </a:extLst>
          </p:cNvPr>
          <p:cNvCxnSpPr>
            <a:endCxn id="22" idx="0"/>
          </p:cNvCxnSpPr>
          <p:nvPr/>
        </p:nvCxnSpPr>
        <p:spPr>
          <a:xfrm>
            <a:off x="10295381" y="2533338"/>
            <a:ext cx="0" cy="3521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983B07A6-9F6A-8508-8D1C-4DE8E52A21DF}"/>
              </a:ext>
            </a:extLst>
          </p:cNvPr>
          <p:cNvCxnSpPr>
            <a:cxnSpLocks/>
            <a:endCxn id="25" idx="0"/>
          </p:cNvCxnSpPr>
          <p:nvPr/>
        </p:nvCxnSpPr>
        <p:spPr>
          <a:xfrm rot="5400000">
            <a:off x="9074035" y="3695988"/>
            <a:ext cx="1143152" cy="63659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F2114CDB-D9C6-58B0-49FC-B76C9B2FBD17}"/>
              </a:ext>
            </a:extLst>
          </p:cNvPr>
          <p:cNvCxnSpPr>
            <a:cxnSpLocks/>
            <a:endCxn id="26" idx="0"/>
          </p:cNvCxnSpPr>
          <p:nvPr/>
        </p:nvCxnSpPr>
        <p:spPr>
          <a:xfrm rot="16200000" flipH="1">
            <a:off x="10323927" y="3706012"/>
            <a:ext cx="1173032" cy="6414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33E5083-143F-C739-F0D8-BFCC31CA9DEB}"/>
                  </a:ext>
                </a:extLst>
              </p:cNvPr>
              <p:cNvSpPr txBox="1"/>
              <p:nvPr/>
            </p:nvSpPr>
            <p:spPr>
              <a:xfrm>
                <a:off x="10115071" y="2268199"/>
                <a:ext cx="360619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33E5083-143F-C739-F0D8-BFCC31CA9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071" y="2268199"/>
                <a:ext cx="360619" cy="390748"/>
              </a:xfrm>
              <a:prstGeom prst="rect">
                <a:avLst/>
              </a:prstGeom>
              <a:blipFill>
                <a:blip r:embed="rId8"/>
                <a:stretch>
                  <a:fillRect r="-108475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83C8B37-BA3D-104F-C744-851A13DFC57E}"/>
                  </a:ext>
                </a:extLst>
              </p:cNvPr>
              <p:cNvSpPr txBox="1"/>
              <p:nvPr/>
            </p:nvSpPr>
            <p:spPr>
              <a:xfrm>
                <a:off x="8353893" y="3565955"/>
                <a:ext cx="2134289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83C8B37-BA3D-104F-C744-851A13DF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93" y="3565955"/>
                <a:ext cx="2134289" cy="390748"/>
              </a:xfrm>
              <a:prstGeom prst="rect">
                <a:avLst/>
              </a:prstGeom>
              <a:blipFill>
                <a:blip r:embed="rId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5CE58FD-C49C-0F4C-CC94-8CE649BBA385}"/>
                  </a:ext>
                </a:extLst>
              </p:cNvPr>
              <p:cNvSpPr txBox="1"/>
              <p:nvPr/>
            </p:nvSpPr>
            <p:spPr>
              <a:xfrm>
                <a:off x="10603457" y="3566953"/>
                <a:ext cx="2134289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5CE58FD-C49C-0F4C-CC94-8CE649BBA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457" y="3566953"/>
                <a:ext cx="2134289" cy="390748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557334F-AE70-7E1B-99D6-DE67A0F14869}"/>
              </a:ext>
            </a:extLst>
          </p:cNvPr>
          <p:cNvCxnSpPr>
            <a:stCxn id="25" idx="2"/>
          </p:cNvCxnSpPr>
          <p:nvPr/>
        </p:nvCxnSpPr>
        <p:spPr>
          <a:xfrm flipH="1">
            <a:off x="9321020" y="5275728"/>
            <a:ext cx="6294" cy="38892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58B595C-BE5F-A3DE-C3D6-E5526E0EF065}"/>
              </a:ext>
            </a:extLst>
          </p:cNvPr>
          <p:cNvCxnSpPr/>
          <p:nvPr/>
        </p:nvCxnSpPr>
        <p:spPr>
          <a:xfrm flipH="1">
            <a:off x="11221250" y="5292184"/>
            <a:ext cx="6294" cy="38892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B965FB2-C8E9-2A65-B538-788644F65279}"/>
                  </a:ext>
                </a:extLst>
              </p:cNvPr>
              <p:cNvSpPr txBox="1"/>
              <p:nvPr/>
            </p:nvSpPr>
            <p:spPr>
              <a:xfrm>
                <a:off x="9010515" y="5566436"/>
                <a:ext cx="11045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B965FB2-C8E9-2A65-B538-788644F65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515" y="5566436"/>
                <a:ext cx="1104556" cy="390748"/>
              </a:xfrm>
              <a:prstGeom prst="rect">
                <a:avLst/>
              </a:prstGeom>
              <a:blipFill>
                <a:blip r:embed="rId1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B85A25F-428C-30FC-C797-D0A11E651AFB}"/>
                  </a:ext>
                </a:extLst>
              </p:cNvPr>
              <p:cNvSpPr txBox="1"/>
              <p:nvPr/>
            </p:nvSpPr>
            <p:spPr>
              <a:xfrm>
                <a:off x="10849731" y="5524953"/>
                <a:ext cx="1104556" cy="42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  <m:sup/>
                    </m:sSubSup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B85A25F-428C-30FC-C797-D0A11E651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731" y="5524953"/>
                <a:ext cx="1104556" cy="426079"/>
              </a:xfrm>
              <a:prstGeom prst="rect">
                <a:avLst/>
              </a:prstGeom>
              <a:blipFill>
                <a:blip r:embed="rId1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D30D0EAB-6B39-EE8C-AD0D-B240F03FBCD2}"/>
              </a:ext>
            </a:extLst>
          </p:cNvPr>
          <p:cNvSpPr txBox="1"/>
          <p:nvPr/>
        </p:nvSpPr>
        <p:spPr>
          <a:xfrm>
            <a:off x="8188614" y="2318765"/>
            <a:ext cx="113142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编辑库</a:t>
            </a:r>
          </a:p>
        </p:txBody>
      </p:sp>
      <p:sp>
        <p:nvSpPr>
          <p:cNvPr id="57" name="箭头: 圆角右 56">
            <a:extLst>
              <a:ext uri="{FF2B5EF4-FFF2-40B4-BE49-F238E27FC236}">
                <a16:creationId xmlns:a16="http://schemas.microsoft.com/office/drawing/2014/main" id="{583DBF15-83AB-F3D3-EC06-7376AC2C03CC}"/>
              </a:ext>
            </a:extLst>
          </p:cNvPr>
          <p:cNvSpPr/>
          <p:nvPr/>
        </p:nvSpPr>
        <p:spPr>
          <a:xfrm flipV="1">
            <a:off x="8616129" y="2787442"/>
            <a:ext cx="600822" cy="504603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FCD32536-6DAA-844E-472A-195204C166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2656"/>
          <a:stretch/>
        </p:blipFill>
        <p:spPr>
          <a:xfrm>
            <a:off x="10630932" y="6172841"/>
            <a:ext cx="1454329" cy="3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44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18F47CE-3064-F978-0043-3250D037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10" y="3862826"/>
            <a:ext cx="7612505" cy="159355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知识编辑（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Knowledge Editing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修改大模型中特定的知识，对其它知识保持不变</a:t>
            </a:r>
            <a:endParaRPr lang="en-US" altLang="zh-CN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0" y="6332772"/>
            <a:ext cx="4017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Huang et al. Transformer-Patcher: One Mistake Worth One Neuron. In ICLR, 2023.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61B44-BF77-E7F4-2289-120FB16B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54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4FE250-E291-99F0-E807-97605F354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590" y="1907930"/>
            <a:ext cx="8145867" cy="19806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E0C349-4F2A-B39C-7E1C-BEA56C936259}"/>
              </a:ext>
            </a:extLst>
          </p:cNvPr>
          <p:cNvSpPr txBox="1"/>
          <p:nvPr/>
        </p:nvSpPr>
        <p:spPr>
          <a:xfrm>
            <a:off x="4204741" y="3824584"/>
            <a:ext cx="397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发现一个错误，就立即纠正一个错误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208B215-9614-0AB9-BA47-72F0715A7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108" y="5583405"/>
            <a:ext cx="4862611" cy="11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00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7495E576-8E6C-B3D9-8A9D-71F864DF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64" y="5866747"/>
            <a:ext cx="2696495" cy="620432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2B9BA538-2B78-D3C2-4412-50C09C9929CF}"/>
              </a:ext>
            </a:extLst>
          </p:cNvPr>
          <p:cNvSpPr/>
          <p:nvPr/>
        </p:nvSpPr>
        <p:spPr>
          <a:xfrm>
            <a:off x="4652225" y="5992939"/>
            <a:ext cx="358294" cy="4109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DA52C0C-18BF-57D8-9492-B1754C9CCBDC}"/>
              </a:ext>
            </a:extLst>
          </p:cNvPr>
          <p:cNvSpPr txBox="1"/>
          <p:nvPr/>
        </p:nvSpPr>
        <p:spPr>
          <a:xfrm>
            <a:off x="4350509" y="6368473"/>
            <a:ext cx="100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原始模型损失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C0657C8-F451-3538-E5F0-A9C76C382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590" y="1611334"/>
            <a:ext cx="8346608" cy="334944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知识编辑（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Knowledge Editing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修改大模型中特定的知识，对其它知识保持不变</a:t>
            </a:r>
            <a:endParaRPr lang="en-US" altLang="zh-CN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0" y="6332772"/>
            <a:ext cx="4017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Huang et al. Transformer-Patcher: One Mistake Worth One Neuron. In ICLR, 2023.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61B44-BF77-E7F4-2289-120FB16B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A70BFE-7775-2EE7-6E9D-3A7CEBBF0686}"/>
              </a:ext>
            </a:extLst>
          </p:cNvPr>
          <p:cNvSpPr txBox="1"/>
          <p:nvPr/>
        </p:nvSpPr>
        <p:spPr>
          <a:xfrm>
            <a:off x="3834338" y="4812330"/>
            <a:ext cx="884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出现一个错误，就增加一组参数</a:t>
            </a:r>
            <a:r>
              <a:rPr lang="en-US" altLang="zh-CN" dirty="0"/>
              <a:t>patch!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0000"/>
                </a:solidFill>
              </a:rPr>
              <a:t>利用</a:t>
            </a:r>
            <a:r>
              <a:rPr lang="en-US" altLang="zh-CN" dirty="0">
                <a:solidFill>
                  <a:srgbClr val="FF0000"/>
                </a:solidFill>
              </a:rPr>
              <a:t>Key-Value</a:t>
            </a:r>
            <a:r>
              <a:rPr lang="zh-CN" altLang="en-US" dirty="0">
                <a:solidFill>
                  <a:srgbClr val="FF0000"/>
                </a:solidFill>
              </a:rPr>
              <a:t>的形式把正确答案记下来</a:t>
            </a:r>
            <a:r>
              <a:rPr lang="zh-CN" altLang="en-US" dirty="0"/>
              <a:t>）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2F11E16-60B5-F018-26AB-B755627C03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042" b="8338"/>
          <a:stretch/>
        </p:blipFill>
        <p:spPr>
          <a:xfrm>
            <a:off x="4324863" y="5328857"/>
            <a:ext cx="4257006" cy="41097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AE20E3A-A051-1564-1F4C-686C61A2C833}"/>
              </a:ext>
            </a:extLst>
          </p:cNvPr>
          <p:cNvSpPr/>
          <p:nvPr/>
        </p:nvSpPr>
        <p:spPr>
          <a:xfrm>
            <a:off x="5996066" y="5328857"/>
            <a:ext cx="1116767" cy="4109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EFAFD84-45F4-8C75-E529-9CBD26E74074}"/>
              </a:ext>
            </a:extLst>
          </p:cNvPr>
          <p:cNvSpPr/>
          <p:nvPr/>
        </p:nvSpPr>
        <p:spPr>
          <a:xfrm>
            <a:off x="7417634" y="5341934"/>
            <a:ext cx="1014334" cy="410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F8AA2CE-29E1-F5B0-4165-2B2F3A99F5B6}"/>
              </a:ext>
            </a:extLst>
          </p:cNvPr>
          <p:cNvSpPr txBox="1"/>
          <p:nvPr/>
        </p:nvSpPr>
        <p:spPr>
          <a:xfrm>
            <a:off x="5925891" y="5711221"/>
            <a:ext cx="1186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原始模型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9DA070B-1EAD-FEB5-2292-37379EA1BBDA}"/>
              </a:ext>
            </a:extLst>
          </p:cNvPr>
          <p:cNvSpPr txBox="1"/>
          <p:nvPr/>
        </p:nvSpPr>
        <p:spPr>
          <a:xfrm>
            <a:off x="7417634" y="5711221"/>
            <a:ext cx="101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patch</a:t>
            </a:r>
            <a:endParaRPr lang="zh-CN" altLang="en-US" sz="1400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64CE063-6AC0-F156-6041-18DE91C9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593" y="5409334"/>
            <a:ext cx="2109784" cy="280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F7CBB42-EF17-2255-D7C6-8B5219354E41}"/>
                  </a:ext>
                </a:extLst>
              </p:cNvPr>
              <p:cNvSpPr txBox="1"/>
              <p:nvPr/>
            </p:nvSpPr>
            <p:spPr>
              <a:xfrm>
                <a:off x="10612299" y="5341934"/>
                <a:ext cx="1579701" cy="771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4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patch</a:t>
                </a:r>
                <a:r>
                  <a:rPr lang="zh-CN" altLang="en-US" sz="1400" dirty="0"/>
                  <a:t>的</a:t>
                </a:r>
                <a:r>
                  <a:rPr lang="en-US" altLang="zh-CN" sz="1400" dirty="0"/>
                  <a:t>key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400" dirty="0"/>
                  <a:t>: patch</a:t>
                </a:r>
                <a:r>
                  <a:rPr lang="zh-CN" altLang="en-US" sz="1400" dirty="0"/>
                  <a:t>的</a:t>
                </a:r>
                <a:r>
                  <a:rPr lang="en-US" altLang="zh-CN" sz="1400" dirty="0"/>
                  <a:t>value</a:t>
                </a:r>
              </a:p>
              <a:p>
                <a:r>
                  <a:rPr lang="en-US" altLang="zh-CN" sz="1400" dirty="0"/>
                  <a:t>Act:</a:t>
                </a:r>
                <a:r>
                  <a:rPr lang="zh-CN" altLang="en-US" sz="1400" dirty="0"/>
                  <a:t>激活函数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F7CBB42-EF17-2255-D7C6-8B521935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299" y="5341934"/>
                <a:ext cx="1579701" cy="771878"/>
              </a:xfrm>
              <a:prstGeom prst="rect">
                <a:avLst/>
              </a:prstGeom>
              <a:blipFill>
                <a:blip r:embed="rId7"/>
                <a:stretch>
                  <a:fillRect l="-1158" t="-2362" b="-7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15E9233-B721-DA4D-DE2B-FC0A97C7D193}"/>
                  </a:ext>
                </a:extLst>
              </p:cNvPr>
              <p:cNvSpPr txBox="1"/>
              <p:nvPr/>
            </p:nvSpPr>
            <p:spPr>
              <a:xfrm>
                <a:off x="7924801" y="6149201"/>
                <a:ext cx="4457839" cy="689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可靠性：</a:t>
                </a:r>
                <a:r>
                  <a:rPr lang="zh-CN" altLang="en-US" dirty="0"/>
                  <a:t>对于要修改的知识，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局部性：</a:t>
                </a:r>
                <a:r>
                  <a:rPr lang="zh-CN" altLang="en-US" dirty="0"/>
                  <a:t>对于不要修改的知识，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15E9233-B721-DA4D-DE2B-FC0A97C7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1" y="6149201"/>
                <a:ext cx="4457839" cy="689163"/>
              </a:xfrm>
              <a:prstGeom prst="rect">
                <a:avLst/>
              </a:prstGeom>
              <a:blipFill>
                <a:blip r:embed="rId8"/>
                <a:stretch>
                  <a:fillRect l="-1094" t="-7965" b="-7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6296DF02-291B-7548-D8C6-9AFEEA24BAB4}"/>
              </a:ext>
            </a:extLst>
          </p:cNvPr>
          <p:cNvSpPr txBox="1"/>
          <p:nvPr/>
        </p:nvSpPr>
        <p:spPr>
          <a:xfrm>
            <a:off x="5054234" y="6349697"/>
            <a:ext cx="100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可靠性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475DCF1-B6D9-9ED0-3748-1C5A71B029AF}"/>
              </a:ext>
            </a:extLst>
          </p:cNvPr>
          <p:cNvSpPr txBox="1"/>
          <p:nvPr/>
        </p:nvSpPr>
        <p:spPr>
          <a:xfrm>
            <a:off x="5925891" y="6358020"/>
            <a:ext cx="100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局部性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5B6185F-7DF5-9841-9051-0A71122110CE}"/>
              </a:ext>
            </a:extLst>
          </p:cNvPr>
          <p:cNvSpPr/>
          <p:nvPr/>
        </p:nvSpPr>
        <p:spPr>
          <a:xfrm>
            <a:off x="5244953" y="5979798"/>
            <a:ext cx="531037" cy="410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369F3B5-E4FD-7459-F1A3-97BD9D2C09E5}"/>
              </a:ext>
            </a:extLst>
          </p:cNvPr>
          <p:cNvSpPr/>
          <p:nvPr/>
        </p:nvSpPr>
        <p:spPr>
          <a:xfrm>
            <a:off x="6020896" y="5987825"/>
            <a:ext cx="677974" cy="410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024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知识编辑（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Knowledge Editing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修改大模型中特定的知识，对其它知识保持不变</a:t>
            </a:r>
            <a:endParaRPr lang="en-US" altLang="zh-CN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0" y="6264007"/>
            <a:ext cx="4422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Yao et al. Editing Large Language Models: Problems, Methods, and Opportunities,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 2023.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61B44-BF77-E7F4-2289-120FB16B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AFFB75F-6DF0-253C-343F-C6448179F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6" r="4345"/>
          <a:stretch/>
        </p:blipFill>
        <p:spPr>
          <a:xfrm>
            <a:off x="3737904" y="1856467"/>
            <a:ext cx="7814992" cy="3909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67E01A4-B5A2-D6A5-246C-B60A48355187}"/>
                  </a:ext>
                </a:extLst>
              </p:cNvPr>
              <p:cNvSpPr txBox="1"/>
              <p:nvPr/>
            </p:nvSpPr>
            <p:spPr>
              <a:xfrm>
                <a:off x="4422099" y="6135093"/>
                <a:ext cx="74426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）不修改</a:t>
                </a:r>
                <a:r>
                  <a:rPr lang="en-US" altLang="zh-CN" dirty="0"/>
                  <a:t>LLM</a:t>
                </a:r>
                <a:r>
                  <a:rPr lang="zh-CN" altLang="en-US" dirty="0"/>
                  <a:t>模型参数：引入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额外的编辑器</a:t>
                </a:r>
                <a:r>
                  <a:rPr lang="zh-CN" altLang="en-US" dirty="0"/>
                  <a:t>改变</a:t>
                </a:r>
                <a:r>
                  <a:rPr lang="en-US" altLang="zh-CN" dirty="0"/>
                  <a:t>LLM</a:t>
                </a:r>
                <a:r>
                  <a:rPr lang="zh-CN" altLang="en-US" dirty="0"/>
                  <a:t>模型的行为</a:t>
                </a:r>
                <a:endParaRPr lang="en-US" altLang="zh-CN" dirty="0"/>
              </a:p>
              <a:p>
                <a:r>
                  <a:rPr lang="zh-CN" altLang="en-US" b="1" dirty="0"/>
                  <a:t>（</a:t>
                </a:r>
                <a:r>
                  <a:rPr lang="en-US" altLang="zh-CN" b="1" dirty="0"/>
                  <a:t>b</a:t>
                </a:r>
                <a:r>
                  <a:rPr lang="zh-CN" altLang="en-US" b="1" dirty="0"/>
                  <a:t>）修改</a:t>
                </a:r>
                <a:r>
                  <a:rPr lang="en-US" altLang="zh-CN" b="1" dirty="0"/>
                  <a:t>LLM</a:t>
                </a:r>
                <a:r>
                  <a:rPr lang="zh-CN" altLang="en-US" b="1" dirty="0"/>
                  <a:t>模型参数：对</a:t>
                </a:r>
                <a:r>
                  <a:rPr lang="en-US" altLang="zh-CN" b="1" dirty="0"/>
                  <a:t>LLM</a:t>
                </a:r>
                <a:r>
                  <a:rPr lang="zh-CN" altLang="en-US" b="1" dirty="0"/>
                  <a:t>模型参数进行更新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67E01A4-B5A2-D6A5-246C-B60A48355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9" y="6135093"/>
                <a:ext cx="7442616" cy="646331"/>
              </a:xfrm>
              <a:prstGeom prst="rect">
                <a:avLst/>
              </a:prstGeom>
              <a:blipFill>
                <a:blip r:embed="rId4"/>
                <a:stretch>
                  <a:fillRect l="-655" t="-660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8D95981D-0330-B4A0-2B48-603FBDEB1A6A}"/>
              </a:ext>
            </a:extLst>
          </p:cNvPr>
          <p:cNvSpPr/>
          <p:nvPr/>
        </p:nvSpPr>
        <p:spPr>
          <a:xfrm>
            <a:off x="5943600" y="3491858"/>
            <a:ext cx="5929087" cy="227369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388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知识编辑（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Knowledge Editing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定位并编辑：定位与知识相关的神经元，并编辑</a:t>
            </a:r>
            <a:endParaRPr lang="en-US" altLang="zh-CN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0" y="6316662"/>
            <a:ext cx="4422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et al. Knowledge Neurons in Pretrained Transformers, ACL 2022.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61B44-BF77-E7F4-2289-120FB16B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6354CE-CFBB-DACA-3318-E2C535E0F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2" t="4827" r="-2349" b="419"/>
          <a:stretch/>
        </p:blipFill>
        <p:spPr>
          <a:xfrm>
            <a:off x="4009205" y="2124805"/>
            <a:ext cx="4173590" cy="428089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5E12C9D-6B5B-ACAC-827C-A104BE7D14B1}"/>
              </a:ext>
            </a:extLst>
          </p:cNvPr>
          <p:cNvSpPr txBox="1"/>
          <p:nvPr/>
        </p:nvSpPr>
        <p:spPr>
          <a:xfrm>
            <a:off x="8073571" y="2199759"/>
            <a:ext cx="4159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假设：</a:t>
            </a:r>
            <a:r>
              <a:rPr lang="zh-CN" altLang="en-US" dirty="0"/>
              <a:t>相关的事实存储在</a:t>
            </a:r>
            <a:r>
              <a:rPr lang="en-US" altLang="zh-CN" dirty="0"/>
              <a:t>FFN</a:t>
            </a:r>
            <a:r>
              <a:rPr lang="zh-CN" altLang="en-US" dirty="0"/>
              <a:t>参数中</a:t>
            </a:r>
            <a:endParaRPr lang="en-US" altLang="zh-CN" dirty="0"/>
          </a:p>
          <a:p>
            <a:r>
              <a:rPr lang="zh-CN" altLang="en-US" dirty="0"/>
              <a:t>（这部分参数称为</a:t>
            </a:r>
            <a:r>
              <a:rPr lang="zh-CN" altLang="en-US" b="1" dirty="0">
                <a:solidFill>
                  <a:srgbClr val="FF0000"/>
                </a:solidFill>
              </a:rPr>
              <a:t>知识神经元</a:t>
            </a:r>
            <a:r>
              <a:rPr lang="zh-CN" altLang="en-US" dirty="0"/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468C49C-7B59-2D57-1E07-8E3C2746E8CE}"/>
              </a:ext>
            </a:extLst>
          </p:cNvPr>
          <p:cNvSpPr/>
          <p:nvPr/>
        </p:nvSpPr>
        <p:spPr>
          <a:xfrm>
            <a:off x="8830362" y="3778480"/>
            <a:ext cx="2166078" cy="733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识别知识神经元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94D1DB-218E-4530-A872-CCBAB40BB23F}"/>
              </a:ext>
            </a:extLst>
          </p:cNvPr>
          <p:cNvSpPr/>
          <p:nvPr/>
        </p:nvSpPr>
        <p:spPr>
          <a:xfrm>
            <a:off x="8830362" y="5109201"/>
            <a:ext cx="2166078" cy="733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更新知识神经元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35C6BFC-ACB5-9898-7B18-2CA75520C685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9913401" y="3429000"/>
            <a:ext cx="0" cy="349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F5FB306-53E8-277A-E129-F5A527B9920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9913401" y="4511526"/>
            <a:ext cx="0" cy="5976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8A1FA16-6D72-2CC7-A5EA-1858EF847898}"/>
                  </a:ext>
                </a:extLst>
              </p:cNvPr>
              <p:cNvSpPr txBox="1"/>
              <p:nvPr/>
            </p:nvSpPr>
            <p:spPr>
              <a:xfrm>
                <a:off x="8679292" y="2904836"/>
                <a:ext cx="257216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capital</m:t>
                    </m:r>
                    <m:r>
                      <a:rPr lang="en-US" altLang="zh-CN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zh-CN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Ireland</m:t>
                    </m:r>
                    <m:r>
                      <a:rPr lang="en-US" altLang="zh-CN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8A1FA16-6D72-2CC7-A5EA-1858EF847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292" y="2904836"/>
                <a:ext cx="2572164" cy="615553"/>
              </a:xfrm>
              <a:prstGeom prst="rect">
                <a:avLst/>
              </a:prstGeom>
              <a:blipFill>
                <a:blip r:embed="rId4"/>
                <a:stretch>
                  <a:fillRect b="-7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AECAAE0-8537-4812-B037-C2ED68DE8DD4}"/>
              </a:ext>
            </a:extLst>
          </p:cNvPr>
          <p:cNvCxnSpPr>
            <a:cxnSpLocks/>
          </p:cNvCxnSpPr>
          <p:nvPr/>
        </p:nvCxnSpPr>
        <p:spPr>
          <a:xfrm>
            <a:off x="9965374" y="5842247"/>
            <a:ext cx="0" cy="349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B40D90F-FEB5-9BB1-54E7-02ED38628C48}"/>
                  </a:ext>
                </a:extLst>
              </p:cNvPr>
              <p:cNvSpPr txBox="1"/>
              <p:nvPr/>
            </p:nvSpPr>
            <p:spPr>
              <a:xfrm>
                <a:off x="9448800" y="6082531"/>
                <a:ext cx="130316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:r>
                  <a:rPr lang="en-US" altLang="zh-CN" sz="1600" dirty="0">
                    <a:solidFill>
                      <a:srgbClr val="FF0000"/>
                    </a:solidFill>
                  </a:rPr>
                  <a:t>Dublin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B40D90F-FEB5-9BB1-54E7-02ED38628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6082531"/>
                <a:ext cx="1303166" cy="615553"/>
              </a:xfrm>
              <a:prstGeom prst="rect">
                <a:avLst/>
              </a:prstGeom>
              <a:blipFill>
                <a:blip r:embed="rId5"/>
                <a:stretch>
                  <a:fillRect b="-1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73F433A-8545-05A0-A542-E8F9D0CD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816" y="1511519"/>
            <a:ext cx="7560039" cy="283187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模型推理阶段如何利用知识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628743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知识编辑（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Knowledge Editing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定位并编辑：定位与知识相关的神经元，并编辑</a:t>
            </a:r>
            <a:endParaRPr lang="en-US" altLang="zh-CN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模型推理阶段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2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输出验证阶段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提示工程阶段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242671"/>
                  </a:solidFill>
                  <a:latin typeface="MicrosoftYaHei-Bold"/>
                </a:rPr>
                <a:t>1</a:t>
              </a:r>
              <a:endParaRPr lang="zh-CN" altLang="en-US" b="1" dirty="0">
                <a:solidFill>
                  <a:srgbClr val="242671"/>
                </a:solidFill>
                <a:latin typeface="MicrosoftYaHei-Bold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1" y="6264007"/>
            <a:ext cx="3768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et al. Knowledge Neurons in Pretrained Transformers, ACL 2022.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61B44-BF77-E7F4-2289-120FB16B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841012C-24FE-D135-C9E2-08BA577E2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65"/>
          <a:stretch/>
        </p:blipFill>
        <p:spPr>
          <a:xfrm>
            <a:off x="4422099" y="4347564"/>
            <a:ext cx="2888573" cy="57371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82E3F85-8B74-935C-DA30-10D94353A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440" y="4921275"/>
            <a:ext cx="2908320" cy="715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286DBD4-77BB-713E-D051-2BF592C720E7}"/>
                  </a:ext>
                </a:extLst>
              </p:cNvPr>
              <p:cNvSpPr txBox="1"/>
              <p:nvPr/>
            </p:nvSpPr>
            <p:spPr>
              <a:xfrm>
                <a:off x="4066766" y="5586958"/>
                <a:ext cx="3904938" cy="405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FF0000"/>
                    </a:solidFill>
                  </a:rPr>
                  <a:t>梯度变化显著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知识</m:t>
                    </m:r>
                    <m:r>
                      <a:rPr lang="zh-CN" altLang="en-US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神经</m:t>
                    </m:r>
                    <m:r>
                      <a:rPr lang="zh-CN" alt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元</m:t>
                    </m:r>
                    <m:sSubSup>
                      <m:sSubSupPr>
                        <m:ctrlPr>
                          <a:rPr lang="en-US" altLang="zh-CN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  <m: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相关性大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286DBD4-77BB-713E-D051-2BF592C72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766" y="5586958"/>
                <a:ext cx="3904938" cy="405752"/>
              </a:xfrm>
              <a:prstGeom prst="rect">
                <a:avLst/>
              </a:prstGeom>
              <a:blipFill>
                <a:blip r:embed="rId6"/>
                <a:stretch>
                  <a:fillRect l="-780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BB172C75-9418-EAB2-875F-8E372CCEE11E}"/>
              </a:ext>
            </a:extLst>
          </p:cNvPr>
          <p:cNvSpPr txBox="1"/>
          <p:nvPr/>
        </p:nvSpPr>
        <p:spPr>
          <a:xfrm>
            <a:off x="4153788" y="6108471"/>
            <a:ext cx="3579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对</a:t>
            </a:r>
            <a:r>
              <a:rPr lang="zh-CN" altLang="en-US" sz="1600" dirty="0">
                <a:solidFill>
                  <a:srgbClr val="FF0000"/>
                </a:solidFill>
              </a:rPr>
              <a:t>每一层、每一个神经元</a:t>
            </a:r>
            <a:r>
              <a:rPr lang="zh-CN" altLang="en-US" sz="1600" dirty="0"/>
              <a:t>进行计算</a:t>
            </a:r>
            <a:r>
              <a:rPr lang="en-US" altLang="zh-CN" sz="1600" dirty="0" err="1"/>
              <a:t>Attr</a:t>
            </a:r>
            <a:r>
              <a:rPr lang="zh-CN" altLang="en-US" sz="1600" dirty="0"/>
              <a:t>，大于阈值</a:t>
            </a:r>
            <a:r>
              <a:rPr lang="en-US" altLang="zh-CN" sz="1600" dirty="0"/>
              <a:t>t</a:t>
            </a:r>
            <a:r>
              <a:rPr lang="zh-CN" altLang="en-US" sz="1600" dirty="0"/>
              <a:t>即判定相关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460620B-9F89-33E4-3256-3EDCCCC3DA72}"/>
              </a:ext>
            </a:extLst>
          </p:cNvPr>
          <p:cNvSpPr/>
          <p:nvPr/>
        </p:nvSpPr>
        <p:spPr>
          <a:xfrm>
            <a:off x="4036785" y="4279692"/>
            <a:ext cx="3733118" cy="250753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182AC29-8A5E-A8DA-DED1-A428B8449828}"/>
              </a:ext>
            </a:extLst>
          </p:cNvPr>
          <p:cNvSpPr/>
          <p:nvPr/>
        </p:nvSpPr>
        <p:spPr>
          <a:xfrm>
            <a:off x="8073570" y="4279692"/>
            <a:ext cx="3733118" cy="2507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A187ADB-F91E-2266-97B7-9CAE3915468C}"/>
              </a:ext>
            </a:extLst>
          </p:cNvPr>
          <p:cNvSpPr txBox="1"/>
          <p:nvPr/>
        </p:nvSpPr>
        <p:spPr>
          <a:xfrm>
            <a:off x="3992849" y="4309397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</a:rPr>
              <a:t>识别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4F0FE-CBB5-54F4-1BF8-6DCB85F4CAD0}"/>
              </a:ext>
            </a:extLst>
          </p:cNvPr>
          <p:cNvSpPr txBox="1"/>
          <p:nvPr/>
        </p:nvSpPr>
        <p:spPr>
          <a:xfrm>
            <a:off x="8073570" y="4301805"/>
            <a:ext cx="6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判定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06B9440-C16B-08FD-B63B-2727228E46C6}"/>
              </a:ext>
            </a:extLst>
          </p:cNvPr>
          <p:cNvSpPr txBox="1"/>
          <p:nvPr/>
        </p:nvSpPr>
        <p:spPr>
          <a:xfrm>
            <a:off x="8223756" y="4590375"/>
            <a:ext cx="171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6"/>
                </a:solidFill>
              </a:rPr>
              <a:t>True-Positive</a:t>
            </a:r>
            <a:endParaRPr lang="zh-CN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0D73F85-2498-49E0-0250-6AFECFFCC9C9}"/>
              </a:ext>
            </a:extLst>
          </p:cNvPr>
          <p:cNvSpPr txBox="1"/>
          <p:nvPr/>
        </p:nvSpPr>
        <p:spPr>
          <a:xfrm>
            <a:off x="9783514" y="4582721"/>
            <a:ext cx="171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False-Positive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BA243E3-655A-8C71-9746-8055A7C139CF}"/>
              </a:ext>
            </a:extLst>
          </p:cNvPr>
          <p:cNvSpPr txBox="1"/>
          <p:nvPr/>
        </p:nvSpPr>
        <p:spPr>
          <a:xfrm>
            <a:off x="8234031" y="4905266"/>
            <a:ext cx="3480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句法、词汇等信息干扰无关的知识神经元产生较大的梯度变化</a:t>
            </a:r>
            <a:endParaRPr lang="en-US" altLang="zh-CN" sz="1600" dirty="0"/>
          </a:p>
          <a:p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同一个知识，制造</a:t>
            </a:r>
            <a:r>
              <a:rPr lang="en-US" altLang="zh-CN" sz="1600" dirty="0"/>
              <a:t>n</a:t>
            </a:r>
            <a:r>
              <a:rPr lang="zh-CN" altLang="en-US" sz="1600" dirty="0"/>
              <a:t>个不同的提示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每个提示，计算</a:t>
            </a:r>
            <a:r>
              <a:rPr lang="en-US" altLang="zh-CN" sz="1600" dirty="0" err="1"/>
              <a:t>Attr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每个提示，筛选出知识神经元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知识神经元出现的概率大于</a:t>
            </a:r>
            <a:r>
              <a:rPr lang="en-US" altLang="zh-CN" sz="1600" dirty="0"/>
              <a:t>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74177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E3E4E8-BB11-5880-1223-ACAAD196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4" y="720951"/>
            <a:ext cx="11172668" cy="48123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6E5500-EEFC-22B4-E0B0-E5E48E81539D}"/>
              </a:ext>
            </a:extLst>
          </p:cNvPr>
          <p:cNvSpPr txBox="1"/>
          <p:nvPr/>
        </p:nvSpPr>
        <p:spPr>
          <a:xfrm>
            <a:off x="1034323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模型训练阶段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167CE3-8D00-3829-B2B2-A0E8CE3E43F4}"/>
              </a:ext>
            </a:extLst>
          </p:cNvPr>
          <p:cNvSpPr txBox="1"/>
          <p:nvPr/>
        </p:nvSpPr>
        <p:spPr>
          <a:xfrm>
            <a:off x="5264047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模型推理阶段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96DEB4-6E1C-A12D-AAF7-4E3A7990A13E}"/>
              </a:ext>
            </a:extLst>
          </p:cNvPr>
          <p:cNvSpPr txBox="1"/>
          <p:nvPr/>
        </p:nvSpPr>
        <p:spPr>
          <a:xfrm>
            <a:off x="9114021" y="5561870"/>
            <a:ext cx="20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ADDC577-2F5E-7D6C-B676-D024FE73AFFE}"/>
              </a:ext>
            </a:extLst>
          </p:cNvPr>
          <p:cNvSpPr txBox="1"/>
          <p:nvPr/>
        </p:nvSpPr>
        <p:spPr>
          <a:xfrm>
            <a:off x="1135507" y="6082182"/>
            <a:ext cx="1881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如何引入知识？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997B76C-7266-4D7C-7F26-FC0D89ADE99C}"/>
              </a:ext>
            </a:extLst>
          </p:cNvPr>
          <p:cNvSpPr txBox="1"/>
          <p:nvPr/>
        </p:nvSpPr>
        <p:spPr>
          <a:xfrm>
            <a:off x="5418945" y="6082182"/>
            <a:ext cx="1881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如何利用知识？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638FA-0BD5-FC77-B0AB-44E568FB025C}"/>
              </a:ext>
            </a:extLst>
          </p:cNvPr>
          <p:cNvSpPr txBox="1"/>
          <p:nvPr/>
        </p:nvSpPr>
        <p:spPr>
          <a:xfrm>
            <a:off x="8349516" y="6082182"/>
            <a:ext cx="347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如何持续学习知识？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FBBC70-153D-3FE5-A61E-832D4AF42A7B}"/>
              </a:ext>
            </a:extLst>
          </p:cNvPr>
          <p:cNvSpPr/>
          <p:nvPr/>
        </p:nvSpPr>
        <p:spPr>
          <a:xfrm>
            <a:off x="8349517" y="834465"/>
            <a:ext cx="3402766" cy="5843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425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6A5500-8568-9703-C3DA-01DFB187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29" y="1138439"/>
            <a:ext cx="11202646" cy="54560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>
                <a:latin typeface="黑体" panose="02010609060101010101" pitchFamily="49" charset="-122"/>
                <a:ea typeface="黑体" panose="02010609060101010101" pitchFamily="49" charset="-122"/>
              </a:rPr>
              <a:t>大语言模型与知识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82CA71-69CB-5705-E3E4-027CED84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5" y="1037771"/>
            <a:ext cx="10934075" cy="5139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语言与知识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289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AutoShape 2">
            <a:extLst>
              <a:ext uri="{FF2B5EF4-FFF2-40B4-BE49-F238E27FC236}">
                <a16:creationId xmlns:a16="http://schemas.microsoft.com/office/drawing/2014/main" id="{2AF04A43-F73F-1BF0-0D51-9104B7CC31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596CAB9C-DEB9-DA46-A010-11EBBE2AEB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5F6B7A72-8099-F1E9-3BF8-E99560F5F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81" y="1037771"/>
            <a:ext cx="10847976" cy="513919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大模型可以在与环境交互的过程中，持续学习新知识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环境有不同类型：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人类用户与其他交互环境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“学习”的过程包括三个要素：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记忆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表示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检索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CC57317-F339-5FB7-23EA-5065A84E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05" y="4050620"/>
            <a:ext cx="9807787" cy="1975179"/>
          </a:xfrm>
          <a:prstGeom prst="rect">
            <a:avLst/>
          </a:prstGeom>
        </p:spPr>
      </p:pic>
      <p:sp>
        <p:nvSpPr>
          <p:cNvPr id="42" name="灯片编号占位符 41">
            <a:extLst>
              <a:ext uri="{FF2B5EF4-FFF2-40B4-BE49-F238E27FC236}">
                <a16:creationId xmlns:a16="http://schemas.microsoft.com/office/drawing/2014/main" id="{314F7445-31E3-9563-D4B6-E2C6F034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990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AutoShape 2">
            <a:extLst>
              <a:ext uri="{FF2B5EF4-FFF2-40B4-BE49-F238E27FC236}">
                <a16:creationId xmlns:a16="http://schemas.microsoft.com/office/drawing/2014/main" id="{2AF04A43-F73F-1BF0-0D51-9104B7CC31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596CAB9C-DEB9-DA46-A010-11EBBE2AEB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灯片编号占位符 41">
            <a:extLst>
              <a:ext uri="{FF2B5EF4-FFF2-40B4-BE49-F238E27FC236}">
                <a16:creationId xmlns:a16="http://schemas.microsoft.com/office/drawing/2014/main" id="{314F7445-31E3-9563-D4B6-E2C6F034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216143-B652-1FEA-73A7-C95AFA1AB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466" y="1522925"/>
            <a:ext cx="8626726" cy="46579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B39128-811D-2196-4E35-2F7BC97A0012}"/>
              </a:ext>
            </a:extLst>
          </p:cNvPr>
          <p:cNvSpPr txBox="1"/>
          <p:nvPr/>
        </p:nvSpPr>
        <p:spPr>
          <a:xfrm>
            <a:off x="0" y="6539640"/>
            <a:ext cx="9553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Xi et al. The Rise and Potential of Large Language Model Based Agents: A Survey.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2023.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TimesNewRomanPSM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C8AB86-1E81-B623-A052-F5B46E6F0EBD}"/>
              </a:ext>
            </a:extLst>
          </p:cNvPr>
          <p:cNvSpPr txBox="1"/>
          <p:nvPr/>
        </p:nvSpPr>
        <p:spPr>
          <a:xfrm>
            <a:off x="8726660" y="1413946"/>
            <a:ext cx="3050498" cy="544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Brain: LLM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自然语言交互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知识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记忆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推理</a:t>
            </a:r>
            <a:r>
              <a:rPr lang="en-US" altLang="zh-CN" dirty="0"/>
              <a:t>&amp;</a:t>
            </a:r>
            <a:r>
              <a:rPr lang="zh-CN" altLang="en-US" dirty="0"/>
              <a:t>规划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迁移性</a:t>
            </a:r>
            <a:r>
              <a:rPr lang="en-US" altLang="zh-CN" dirty="0"/>
              <a:t>&amp;</a:t>
            </a:r>
            <a:r>
              <a:rPr lang="zh-CN" altLang="en-US" dirty="0"/>
              <a:t>泛化性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Perception: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文本、视觉、听觉、其它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Action: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文本输出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工具使用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具身行动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924080-CB0C-60EE-069C-9C5776484F37}"/>
              </a:ext>
            </a:extLst>
          </p:cNvPr>
          <p:cNvSpPr txBox="1"/>
          <p:nvPr/>
        </p:nvSpPr>
        <p:spPr>
          <a:xfrm>
            <a:off x="1043122" y="937272"/>
            <a:ext cx="7467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3DAAD6"/>
                </a:solidFill>
                <a:effectLst/>
                <a:latin typeface="system-ui"/>
              </a:rPr>
              <a:t>代理具有自主性、反应性、积极性和社交能力特征的智能实体</a:t>
            </a:r>
            <a:r>
              <a:rPr lang="zh-CN" altLang="en-US" b="0" i="0" dirty="0">
                <a:effectLst/>
                <a:latin typeface="system-ui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299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AC8DADB8-830E-1D15-8526-DA6B3B6C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AutoShape 2">
            <a:extLst>
              <a:ext uri="{FF2B5EF4-FFF2-40B4-BE49-F238E27FC236}">
                <a16:creationId xmlns:a16="http://schemas.microsoft.com/office/drawing/2014/main" id="{2AF04A43-F73F-1BF0-0D51-9104B7CC31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596CAB9C-DEB9-DA46-A010-11EBBE2AEB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灯片编号占位符 41">
            <a:extLst>
              <a:ext uri="{FF2B5EF4-FFF2-40B4-BE49-F238E27FC236}">
                <a16:creationId xmlns:a16="http://schemas.microsoft.com/office/drawing/2014/main" id="{314F7445-31E3-9563-D4B6-E2C6F034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B39128-811D-2196-4E35-2F7BC97A0012}"/>
              </a:ext>
            </a:extLst>
          </p:cNvPr>
          <p:cNvSpPr txBox="1"/>
          <p:nvPr/>
        </p:nvSpPr>
        <p:spPr>
          <a:xfrm>
            <a:off x="0" y="6539640"/>
            <a:ext cx="9553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Xi et al. The Rise and Potential of Large Language Model Based Agents: A Survey.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2023.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TimesNewRomanPSM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7498D4-E8EA-78BA-C14C-4CA43347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1" y="1026828"/>
            <a:ext cx="4627879" cy="12804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89EF92-B945-BD55-1292-21C30D4A4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1" y="2220661"/>
            <a:ext cx="4627880" cy="21118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D9DF57-B500-DB78-828F-78D5ECC7A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1" y="4367940"/>
            <a:ext cx="4761719" cy="21717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6220AFA-DDCD-D258-83AC-853DF6105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187" y="281616"/>
            <a:ext cx="5328534" cy="23783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778303E-FBF7-1DE9-B0A1-4156E6318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3170773"/>
            <a:ext cx="5139061" cy="266507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7DBC9B9-24C1-7FDF-CE29-D15A035A38B3}"/>
              </a:ext>
            </a:extLst>
          </p:cNvPr>
          <p:cNvSpPr/>
          <p:nvPr/>
        </p:nvSpPr>
        <p:spPr>
          <a:xfrm>
            <a:off x="5871148" y="2795666"/>
            <a:ext cx="6053527" cy="36866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72DC4B-ACAB-6D43-4C46-71B7456CA85A}"/>
              </a:ext>
            </a:extLst>
          </p:cNvPr>
          <p:cNvSpPr txBox="1"/>
          <p:nvPr/>
        </p:nvSpPr>
        <p:spPr>
          <a:xfrm>
            <a:off x="7315200" y="2847608"/>
            <a:ext cx="383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ffectLst/>
              </a:rPr>
              <a:t>Agent </a:t>
            </a:r>
            <a:r>
              <a:rPr lang="zh-CN" altLang="en-US" b="1" dirty="0">
                <a:effectLst/>
              </a:rPr>
              <a:t>社会：从个性到社会性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D748D1-FD03-A6BC-6557-7666C3E3A8A1}"/>
              </a:ext>
            </a:extLst>
          </p:cNvPr>
          <p:cNvSpPr txBox="1"/>
          <p:nvPr/>
        </p:nvSpPr>
        <p:spPr>
          <a:xfrm>
            <a:off x="7667486" y="5893192"/>
            <a:ext cx="377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社会行为：个体、集体</a:t>
            </a:r>
            <a:endParaRPr lang="en-US" altLang="zh-CN" sz="1600" dirty="0"/>
          </a:p>
          <a:p>
            <a:r>
              <a:rPr lang="zh-CN" altLang="en-US" sz="1600" dirty="0"/>
              <a:t>人        格：情感、认知、性格</a:t>
            </a:r>
          </a:p>
        </p:txBody>
      </p:sp>
    </p:spTree>
    <p:extLst>
      <p:ext uri="{BB962C8B-B14F-4D97-AF65-F5344CB8AC3E}">
        <p14:creationId xmlns:p14="http://schemas.microsoft.com/office/powerpoint/2010/main" val="1911306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42D85F5-D893-B950-6E5F-8DE8DE32D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080" y="4106970"/>
            <a:ext cx="7612052" cy="263942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通过与人类交互过程持续学习知识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结构化知识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：以三元组形式表示的实体知识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与环境交互过程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持续学习评估基准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与人类交互过程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大模型可以在与环境交互的过程中，持续学习新知识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51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[1]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Modarressi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et al. RET-LLM: Towards a General Read-Write Memory for Large Language Models.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 2023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D1AE4B-B1C0-2F1B-BCC0-79B8CD74E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080" y="1834454"/>
            <a:ext cx="7500256" cy="227251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5840CE0-B292-E5F9-DBEA-CAECE247877E}"/>
              </a:ext>
            </a:extLst>
          </p:cNvPr>
          <p:cNvSpPr txBox="1"/>
          <p:nvPr/>
        </p:nvSpPr>
        <p:spPr>
          <a:xfrm>
            <a:off x="3591561" y="2748858"/>
            <a:ext cx="2504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告诉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一系列信息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267FA9F-CFE2-57DF-D088-4B5B28425A8D}"/>
              </a:ext>
            </a:extLst>
          </p:cNvPr>
          <p:cNvSpPr txBox="1"/>
          <p:nvPr/>
        </p:nvSpPr>
        <p:spPr>
          <a:xfrm>
            <a:off x="3591561" y="4185089"/>
            <a:ext cx="23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回答相关的问题</a:t>
            </a:r>
          </a:p>
        </p:txBody>
      </p:sp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F53EFF9D-55A4-DAD0-DC64-4721F442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623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通过与人类交互过程持续学习知识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结构化知识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：以三元组形式表示的实体知识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与环境交互过程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持续学习评估基准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与人类交互过程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大模型可以在与环境交互的过程中，持续学习新知识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4450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[1]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Modarressi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et al. RET-LLM: Towards a General Read-Write Memory for Large Language Models.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142380-93BB-38D6-6778-CE070BCD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190" y="2244725"/>
            <a:ext cx="8775810" cy="2549529"/>
          </a:xfrm>
          <a:prstGeom prst="rect">
            <a:avLst/>
          </a:prstGeom>
        </p:spPr>
      </p:pic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DDD490AD-BD53-0F98-A4FF-42CE6A5B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916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255C5C-57D9-8C68-34D2-D68EA7575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475" y="1813883"/>
            <a:ext cx="8434856" cy="5139192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通过与人类交互过程持续学习知识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结构化知识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：以三元组形式表示的实体知识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与环境交互过程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持续学习评估基准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与人类交互过程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大模型可以在与环境交互的过程中，持续学习新知识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4450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[1]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Modarressi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et al. RET-LLM: Towards a General Read-Write Memory for Large Language Models.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716E8486-184F-11E1-DB67-531D3F9B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03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通过与人类交互过程持续学习知识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结构化知识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：以三元组形式表示的实体知识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与环境交互过程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持续学习评估基准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与人类交互过程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大模型可以在与环境交互的过程中，持续学习新知识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4450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[1]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Modarressi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et al. RET-LLM: Towards a General Read-Write Memory for Large Language Models.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14D2F8-CED8-0E4D-8EE7-5A49CD310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247" y="1939817"/>
            <a:ext cx="8625249" cy="4169443"/>
          </a:xfrm>
          <a:prstGeom prst="rect">
            <a:avLst/>
          </a:prstGeom>
        </p:spPr>
      </p:pic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DDE981EE-8BE7-800C-9D33-96071FEC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310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通过与人类交互过程持续学习知识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非结构化知识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：事件描述、用户画像、用户意图等开放知识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与环境交互过程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持续学习评估基准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与人类交互过程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大模型可以在与环境交互的过程中，持续学习新知识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4450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Zhong et al.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MemoryBank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Enhancing Large Language Models with Long-Term Memory.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preprint.2023.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BD6FE-AF94-967B-85E4-AA7F0FB3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029" y="2516939"/>
            <a:ext cx="7417707" cy="288264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CFD230D-538C-3D42-D248-7E88F422577D}"/>
              </a:ext>
            </a:extLst>
          </p:cNvPr>
          <p:cNvSpPr/>
          <p:nvPr/>
        </p:nvSpPr>
        <p:spPr>
          <a:xfrm>
            <a:off x="3624475" y="2757488"/>
            <a:ext cx="2024632" cy="133588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E960529-F506-C317-7C2E-FC406AD05E3A}"/>
              </a:ext>
            </a:extLst>
          </p:cNvPr>
          <p:cNvSpPr/>
          <p:nvPr/>
        </p:nvSpPr>
        <p:spPr>
          <a:xfrm>
            <a:off x="5724136" y="2757488"/>
            <a:ext cx="1637518" cy="1425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EB824FE-C082-98DA-D992-5CE61B908138}"/>
              </a:ext>
            </a:extLst>
          </p:cNvPr>
          <p:cNvSpPr txBox="1"/>
          <p:nvPr/>
        </p:nvSpPr>
        <p:spPr>
          <a:xfrm>
            <a:off x="3933260" y="2325280"/>
            <a:ext cx="119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历史对话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B9D89A-55B5-892D-E842-F0F57E7820E8}"/>
              </a:ext>
            </a:extLst>
          </p:cNvPr>
          <p:cNvSpPr txBox="1"/>
          <p:nvPr/>
        </p:nvSpPr>
        <p:spPr>
          <a:xfrm>
            <a:off x="5829300" y="1810562"/>
            <a:ext cx="18396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用户知识建模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事件总结</a:t>
            </a: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用户画像</a:t>
            </a: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FB8678E6-FEFF-A9F9-CB95-2A6C308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8231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8C8F26CA-C04B-AFF4-5DA6-D11F3AC1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30" y="3826344"/>
            <a:ext cx="7682750" cy="30089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250CEC-6306-12C9-0ECF-C6BE4E091F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37"/>
          <a:stretch/>
        </p:blipFill>
        <p:spPr>
          <a:xfrm>
            <a:off x="3700355" y="1581037"/>
            <a:ext cx="7838501" cy="248670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通过与人类交互过程持续学习知识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非结构化知识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：事件描述、用户画像、用户意图等开放知识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与环境交互过程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持续学习评估基准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与人类交互过程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大模型可以在与环境交互的过程中，持续学习新知识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4463" y="6279894"/>
            <a:ext cx="4450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Zhong et al.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MemoryBank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Enhancing Large Language Models with Long-Term Memory.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preprint.2023.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DCC307-45AC-9237-5848-E5874C6677BD}"/>
              </a:ext>
            </a:extLst>
          </p:cNvPr>
          <p:cNvSpPr txBox="1"/>
          <p:nvPr/>
        </p:nvSpPr>
        <p:spPr>
          <a:xfrm>
            <a:off x="11326296" y="2433552"/>
            <a:ext cx="735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记住用户历史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37ED24D-0D7A-6564-F6BB-22396C569276}"/>
              </a:ext>
            </a:extLst>
          </p:cNvPr>
          <p:cNvSpPr txBox="1"/>
          <p:nvPr/>
        </p:nvSpPr>
        <p:spPr>
          <a:xfrm>
            <a:off x="11348153" y="4714817"/>
            <a:ext cx="735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针对用户人格</a:t>
            </a: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5FD43269-2597-D206-9D8B-555BB7AE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519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学习与环境交互中的经验知识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具体经验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：模型自我生成的语言反思或与环境的直接交互经历知识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抽象经验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：成功经验总结的共通策略或可学习复用的技能模块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与环境交互过程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持续学习评估基准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与人类交互过程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大模型可以在与环境交互的过程中，持续学习新知识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117591" y="6550223"/>
            <a:ext cx="13251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[Zhu et al. Ghost in the Minecraft: Generally Capable Agents for Open-World Environments via Large Language Models with Text-based Knowledge and Memory.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3E80E7-6EA3-98F7-1D37-10F2FA3CE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676" y="3884839"/>
            <a:ext cx="7905750" cy="26758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4E93632-A30A-2999-B895-4A6661946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557" y="2072243"/>
            <a:ext cx="3864770" cy="1812596"/>
          </a:xfrm>
          <a:prstGeom prst="rect">
            <a:avLst/>
          </a:prstGeom>
        </p:spPr>
      </p:pic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A04D0F7D-2374-D5F3-785A-7B8182A4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56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大语言模型与知识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B1588321-81A4-115D-02B2-0B24B7CC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27" y="2237756"/>
            <a:ext cx="9343869" cy="409187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82CA71-69CB-5705-E3E4-027CED84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5" y="1037771"/>
            <a:ext cx="10934075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ChatGPT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GPT-4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等大语言模型（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LLM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）展现出了强大的语言理解和生成能力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知识图谱、数据库等结构化知识库中蕴含着大量逻辑与事实知识</a:t>
            </a:r>
          </a:p>
        </p:txBody>
      </p:sp>
    </p:spTree>
    <p:extLst>
      <p:ext uri="{BB962C8B-B14F-4D97-AF65-F5344CB8AC3E}">
        <p14:creationId xmlns:p14="http://schemas.microsoft.com/office/powerpoint/2010/main" val="28764001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EBDB4EF-C1BD-E343-22CB-F7B14F18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658" y="2674049"/>
            <a:ext cx="8897342" cy="2700979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学习与环境交互中的经验知识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具体经验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：模型自我生成的语言反思或与环境的直接交互经历知识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抽象经验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：成功经验总结的共通策略或可学习复用的技能模块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与环境交互过程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持续学习评估基准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与人类交互过程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大模型可以在与环境交互的过程中，持续学习新知识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-37595" y="6102923"/>
            <a:ext cx="132516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[1] Zhu et al. Ghost in the Minecraft: Generally Capable Agents for Open-World Environments via Large Language Models with Text-based Knowledge and Memory.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[2] Zhang et al. Large Language Model Is Semi-Parametric Reinforcement Learning Agent.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[3] Wang et al. Voyager: An Open-Ended Embodied Agent with Large Language Models.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50A5753D-3046-DD57-A0CB-2BCB777B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943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FC99852-0F17-ED45-2B8A-9EA8AD48203D}"/>
              </a:ext>
            </a:extLst>
          </p:cNvPr>
          <p:cNvSpPr/>
          <p:nvPr/>
        </p:nvSpPr>
        <p:spPr>
          <a:xfrm>
            <a:off x="0" y="1103086"/>
            <a:ext cx="3392247" cy="507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模型部署阶段如何持续学习知识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F670-C406-5164-BACC-F7D40523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1037771"/>
            <a:ext cx="8207827" cy="5139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面向用户对话的评测基准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Ret-LLM [1]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Delphi [2]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MemPrompt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[2]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等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面向环境交互的评测基准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领域限定的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单一能力评测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环境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[3-6]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领域综合的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智能体交互评测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环境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[7,8]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sz="1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D8E043-06F1-2315-9A01-ED524477C11C}"/>
              </a:ext>
            </a:extLst>
          </p:cNvPr>
          <p:cNvGrpSpPr/>
          <p:nvPr/>
        </p:nvGrpSpPr>
        <p:grpSpPr>
          <a:xfrm>
            <a:off x="232228" y="3356882"/>
            <a:ext cx="2943458" cy="667657"/>
            <a:chOff x="232228" y="3697062"/>
            <a:chExt cx="2943458" cy="6676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D761-41AD-3774-0945-2AEDE9DC508C}"/>
                </a:ext>
              </a:extLst>
            </p:cNvPr>
            <p:cNvSpPr/>
            <p:nvPr/>
          </p:nvSpPr>
          <p:spPr>
            <a:xfrm>
              <a:off x="232228" y="3697062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与环境交互过程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9585A43-2D47-73A4-09F0-AF27D239A7C5}"/>
                </a:ext>
              </a:extLst>
            </p:cNvPr>
            <p:cNvSpPr/>
            <p:nvPr/>
          </p:nvSpPr>
          <p:spPr>
            <a:xfrm>
              <a:off x="319313" y="3836761"/>
              <a:ext cx="388258" cy="38825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3DCCC-BFAC-E125-3A79-DB400D03A287}"/>
              </a:ext>
            </a:extLst>
          </p:cNvPr>
          <p:cNvGrpSpPr/>
          <p:nvPr/>
        </p:nvGrpSpPr>
        <p:grpSpPr>
          <a:xfrm>
            <a:off x="232228" y="1716768"/>
            <a:ext cx="2943458" cy="667657"/>
            <a:chOff x="232228" y="1716768"/>
            <a:chExt cx="2943458" cy="6676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4AE2AD-ACCB-040E-0FEC-693090A4D344}"/>
                </a:ext>
              </a:extLst>
            </p:cNvPr>
            <p:cNvSpPr/>
            <p:nvPr/>
          </p:nvSpPr>
          <p:spPr>
            <a:xfrm>
              <a:off x="232228" y="1716768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i="0" u="none" strike="noStrike" baseline="0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i="0" u="none" strike="noStrike" baseline="0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持续学习评估基准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37DA47-5DE6-5840-CEFD-49DC9E81FE25}"/>
                </a:ext>
              </a:extLst>
            </p:cNvPr>
            <p:cNvSpPr/>
            <p:nvPr/>
          </p:nvSpPr>
          <p:spPr>
            <a:xfrm>
              <a:off x="319313" y="1856467"/>
              <a:ext cx="388258" cy="388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5B1F3A-6011-C5B4-97A4-9792B21A476B}"/>
              </a:ext>
            </a:extLst>
          </p:cNvPr>
          <p:cNvGrpSpPr/>
          <p:nvPr/>
        </p:nvGrpSpPr>
        <p:grpSpPr>
          <a:xfrm>
            <a:off x="232228" y="4996996"/>
            <a:ext cx="2943458" cy="667657"/>
            <a:chOff x="232228" y="4996996"/>
            <a:chExt cx="2943458" cy="6676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94E72-CBE4-F97A-264B-3FD8D6244720}"/>
                </a:ext>
              </a:extLst>
            </p:cNvPr>
            <p:cNvSpPr/>
            <p:nvPr/>
          </p:nvSpPr>
          <p:spPr>
            <a:xfrm>
              <a:off x="232228" y="4996996"/>
              <a:ext cx="2943458" cy="6676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42671"/>
                  </a:solidFill>
                  <a:latin typeface="MicrosoftYaHei-Bold"/>
                </a:rPr>
                <a:t>        </a:t>
              </a:r>
              <a:r>
                <a:rPr lang="zh-CN" altLang="en-US" sz="2000" b="1" dirty="0">
                  <a:solidFill>
                    <a:srgbClr val="24267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与人类交互过程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B29AFE-3876-BD57-A583-5D50437D72ED}"/>
                </a:ext>
              </a:extLst>
            </p:cNvPr>
            <p:cNvSpPr/>
            <p:nvPr/>
          </p:nvSpPr>
          <p:spPr>
            <a:xfrm>
              <a:off x="319313" y="5136695"/>
              <a:ext cx="388258" cy="38825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☺</a:t>
              </a: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1EA2-5007-A1DC-A0F0-D151CDF23EA2}"/>
              </a:ext>
            </a:extLst>
          </p:cNvPr>
          <p:cNvSpPr txBox="1"/>
          <p:nvPr/>
        </p:nvSpPr>
        <p:spPr>
          <a:xfrm>
            <a:off x="8007654" y="265687"/>
            <a:ext cx="37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大模型可以在与环境交互的过程中，持续学习新知识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745EDD-B29C-0357-439D-511DE4C39DB6}"/>
              </a:ext>
            </a:extLst>
          </p:cNvPr>
          <p:cNvSpPr txBox="1"/>
          <p:nvPr/>
        </p:nvSpPr>
        <p:spPr>
          <a:xfrm>
            <a:off x="3407914" y="5224758"/>
            <a:ext cx="945891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1]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Modarressi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et al. RET-LLM: Towards a General Read-Write Memory for Large Language Models.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  <a:p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[2]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Madaan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et al. Memory-assisted prompt editing to improve GPT-3 after deployment. ACL 2022.</a:t>
            </a:r>
          </a:p>
          <a:p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[3] Fan et al.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MineDojo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Building Open-Ended Embodied Agents with Internet-Scale Knowledge.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NeurIPS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2022.</a:t>
            </a:r>
          </a:p>
          <a:p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[4] Shridhar et al.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ALFWorld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Aligning Text and Embodied Environments for Interactive Learning. ICLR 2021.</a:t>
            </a:r>
          </a:p>
          <a:p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[5] Zhang et al. Mobile-Env: An Evaluation Platform and Benchmark for Interactive Agents in LLM Era.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  <a:p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[6]Yao et al.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WebShop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Towards Scalable Real-World Web Interaction with Grounded Language Agents.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NeurIPS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2022.</a:t>
            </a:r>
          </a:p>
          <a:p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[7] Zhou et al.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WebArena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A Realistic Web Environment for Building Autonomous Agents.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  <a:p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[8] Liu et al.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AgentBench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: Evaluating LLMs as Agents. </a:t>
            </a:r>
            <a:r>
              <a:rPr lang="en-US" altLang="zh-CN" sz="1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FA633-C319-502B-A385-865A9811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90" y="3276600"/>
            <a:ext cx="4949671" cy="18878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29CB181-55D5-4EC9-A92C-4B4A81E6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815" y="1792287"/>
            <a:ext cx="3832171" cy="3538537"/>
          </a:xfrm>
          <a:prstGeom prst="rect">
            <a:avLst/>
          </a:prstGeom>
        </p:spPr>
      </p:pic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866A004F-3A74-622F-E620-FB84442E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570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84483DC-77FC-7517-F5EB-E692BBD4E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4367"/>
            <a:ext cx="12192000" cy="5514066"/>
          </a:xfrm>
          <a:prstGeom prst="rect">
            <a:avLst/>
          </a:prstGeom>
        </p:spPr>
      </p:pic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0A396B0C-4AD7-F629-FEE4-6322CDBA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850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6C82F-823A-6362-4E3E-19E722CAC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2" y="1037771"/>
            <a:ext cx="11759783" cy="5139192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[1] Yin et al. Do Large Language Models Know What They Don’t Know? Findings of ACL 2023.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[2] Xu et al. Beyond the imitation game: Quantifying and extrapolating the capabilities of language models.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[3] Xie et al.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UnifiedSKG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: Unifying and Multi-Tasking Structured Knowledge Grounding with Text-to-Text Language Models. ACL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[4] Lu et al. KELM: Integrating Knowledge Graphs with Language Model Pre-training Corpora. ICLR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[5] Wang et al. Self-Instruct: Aligning Language Models with Self-Generated Instructions. ACL 2023.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[6]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Caciularu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et al. Peek Across: Improving Multi-Document Modeling via Cross-Document Question-Answering. ACL 2023.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[7] Sun et al.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CoLAKE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: Contextualized Language and Knowledge Embedding. COLING 2020.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[8] Rony et al.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DialoKG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: Knowledge-Structure Aware Task-Oriented Dialogue Generation. NAACL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[9] Liu et al. OAG-BERT: Towards a Unified Backbone Language Model for Academic Knowledge Services. KDD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[10] Sun et al.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JointLK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: Joint Reasoning with Language Models and Knowledge Graphs for Commonsense Question Answering. NAACL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[11] Hu et al. Empowering Language Models with Knowledge Graph Reasoning for Question Answering. NIPS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[12]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Yasunaga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et al. Deep Bidirectional Language-Knowledge Graph Pretraining. NIPS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[13] Lu et al. Parameter-Efficient Domain Knowledge Integration from Multiple Sources for Biomedical Pre-trained Language Models. SIGDAT 2021.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[14] Ruize Wang et al. K-ADAPTER: Infusing Knowledge into Pre-Trained Models with Adapters.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Fingdings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of ACL 2021.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[15] Cao et al. LGESQL: Line Graph Enhanced Text-to-SQL Model with Mixed Local and Non-Local Relations. ACL 2021.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[16] Cao et al. A Heterogeneous Graph to Abstract Syntax Tree Framework for Text-to-SQL. TPAMI 2023.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[17] Yu et al. JAKET: joint pre-training of knowledge graph and language understanding. AAAI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[18] Sun et al. ERNIE 3.0: Large-scale Knowledge Enhanced Pre-training for Language Understanding and Generation.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[19] Wu et al. An efficient memory-augmented transformer for knowledge-intensive NLP tasks. EMNLP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[20] Kuhn et al. Semantic Uncertainty: Linguistic Invariances for Uncertainty Estimation in Natural Language Generation. ICLR 2023.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[21] Azaria et al. The Internal State of an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LLMKnows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When its Lying.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[22] Zhou et al. Navigating the Grey Area: Expressions of Overconfidence and Uncertainty in Language Models.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[23] Xiong et al. Can LLMs Express Their Uncertainty? An Empirical Evaluation of Confidence Elicitation in LLMs.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[24] Lin et al. Teaching models to express their uncertainty in words.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[25] Luo et al. Augmented Large Language Models with Parametric Knowledge Guiding.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[26] Liu et al. RETA-LLM: A Retrieval-Augmented Large Language Model Toolkit.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F10DB2-3141-DDEE-B63E-173E8D58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587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EDAA4833-17F6-EE5B-995D-87E7AF243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6C82F-823A-6362-4E3E-19E722CAC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2" y="1037771"/>
            <a:ext cx="11759783" cy="5139192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[27] Sun et al. Think-on-Graph: Deep and Responsible Reasoning of Large Language Model with Knowledge Graph.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[28] Baek et al. Knowledge-Augmented Language Model Prompting for Zero-Shot Knowledge Graph Question Answering.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[29] Gou et al. CRITIC: Large Language Models Can Self-Correct with Tool-Interactive Critiquing.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[30] Zhao et al. Verify-and-Edit: A Knowledge-Enhanced Chain-of-Thought framework.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[31] He et al. Rethinking with Retrieval: Faithful Large Language Model Inference.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[32]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Modarressi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et al. RET-LLM: Towards a General Read-Write Memory for Large Language Models.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[33] Zhong et al.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MemoryBank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: Enhancing Large Language Models with Long-Term Memory.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[34]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Madaan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et al. Memory-assisted prompt editing to improve GPT-3 after deployment. ACL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[35] Zhu et al. Ghost in the Minecraft: Generally Capable Agents for Open-World Environments via Large Language Models with Text-based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Knowledge and Memory.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[36] Zhang et al. Large Language Model Is Semi-Parametric Reinforcement Learning Agent.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[37] Wang et al. Voyager: An Open-Ended Embodied Agent with Large Language Models.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[38] Fan et al.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MineDojo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: Building Open-Ended Embodied Agents with Internet-Scale Knowledge.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NeurIPS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[39] Shridhar et al.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ALFWorld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: Aligning Text and Embodied Environments for Interactive Learning. ICLR 2021.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[40] Zhang et al. Mobile-Env: An Evaluation Platform and Benchmark for Interactive Agents in LLM Era.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[41]Yao et al.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WebShop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: Towards Scalable Real-World Web Interaction with Grounded Language Agents.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NeurIPS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2022.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[42] Zhou et al.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WebArena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: A Realistic Web Environment for Building Autonomous Agents.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[43] Liu et al.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AgentBench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: Evaluating LLMs as Agents.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</a:rPr>
              <a:t> preprint.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8FD4F-A1EC-3359-69D9-E74ED74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8676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DFAA6-E879-0BD1-89B1-A147524690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>
                <a:latin typeface="TimesNewRomanPS-Bold" pitchFamily="2" charset="0"/>
                <a:ea typeface="黑体" panose="02010609060101010101" pitchFamily="49" charset="-122"/>
              </a:rPr>
              <a:t>Q &amp; A</a:t>
            </a:r>
            <a:endParaRPr lang="zh-CN" altLang="en-US" b="1" dirty="0">
              <a:latin typeface="TimesNewRomanPS-Bold" pitchFamily="2" charset="0"/>
              <a:ea typeface="黑体" panose="02010609060101010101" pitchFamily="49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BD818-D6F3-2893-8EE6-52445FBED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2323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</a:rPr>
              <a:t>张  博</a:t>
            </a:r>
            <a:endParaRPr lang="en-US" altLang="zh-CN" dirty="0">
              <a:latin typeface="黑体" panose="02010609060101010101" pitchFamily="49" charset="-122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2023.09.25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BD1EA7-FC4D-48B3-093C-3AF19F0A2574}"/>
              </a:ext>
            </a:extLst>
          </p:cNvPr>
          <p:cNvSpPr txBox="1"/>
          <p:nvPr/>
        </p:nvSpPr>
        <p:spPr>
          <a:xfrm>
            <a:off x="3664501" y="6250294"/>
            <a:ext cx="560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修改自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CCKS2023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沿研趋势论坛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上海交通大学陈露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https://ccks.gz.bcebos.com/2023/CCKS2023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前沿趋势报告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陈露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v2.pdf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EDE104-52E2-60CA-87CC-95FF2914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37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大语言模型与知识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82CA71-69CB-5705-E3E4-027CED84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5" y="1037771"/>
            <a:ext cx="10934075" cy="5139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大语言模型知识受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预训练语料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模型能力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限制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知识记忆有限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知识推理较弱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知识更新困难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8A818A-A2F5-1FCB-2431-FC62BECB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18" y="2256780"/>
            <a:ext cx="5278209" cy="41222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B53B33-E760-E237-A483-9718124FEE5D}"/>
              </a:ext>
            </a:extLst>
          </p:cNvPr>
          <p:cNvSpPr txBox="1"/>
          <p:nvPr/>
        </p:nvSpPr>
        <p:spPr>
          <a:xfrm>
            <a:off x="-59267" y="629486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[1] Yin et al. Do Large Language Models Know What They Don’t Know? Findings of ACL 2023.</a:t>
            </a:r>
          </a:p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[2] Xu et al. Beyond the imitation game: Quantifying and extrapolating the capabilities of language models.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B74E0-23A5-160E-8C95-6FB04955EF00}"/>
              </a:ext>
            </a:extLst>
          </p:cNvPr>
          <p:cNvSpPr txBox="1"/>
          <p:nvPr/>
        </p:nvSpPr>
        <p:spPr>
          <a:xfrm>
            <a:off x="6917961" y="1812773"/>
            <a:ext cx="464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⼤语⾔模型（LLM）的知识象限</a:t>
            </a:r>
          </a:p>
        </p:txBody>
      </p:sp>
    </p:spTree>
    <p:extLst>
      <p:ext uri="{BB962C8B-B14F-4D97-AF65-F5344CB8AC3E}">
        <p14:creationId xmlns:p14="http://schemas.microsoft.com/office/powerpoint/2010/main" val="33256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A03C-BE54-2240-D080-E71F9200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14"/>
            <a:ext cx="8073571" cy="681037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i="0" u="none" strike="noStrike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大语言模型与知识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B9DF6-85BE-C9A1-2C94-0DE2964E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08A2-08C6-4104-9A5B-F30521136D15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82CA71-69CB-5705-E3E4-027CED84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5" y="1037771"/>
            <a:ext cx="10934075" cy="5139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大语言模型知识受预训练语料与模型能力限制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知识记忆有限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语料覆盖范围有限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知识数量少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语料质量与时效性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知识质量低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B53B33-E760-E237-A483-9718124FEE5D}"/>
              </a:ext>
            </a:extLst>
          </p:cNvPr>
          <p:cNvSpPr txBox="1"/>
          <p:nvPr/>
        </p:nvSpPr>
        <p:spPr>
          <a:xfrm>
            <a:off x="0" y="639998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[1] Yin et al. Do Large Language Models Know What They Don’t Know? Findings of ACL 2023.</a:t>
            </a:r>
          </a:p>
          <a:p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[2] Xu et al. Beyond the imitation game: Quantifying and extrapolating the capabilities of language models. </a:t>
            </a:r>
            <a:r>
              <a:rPr lang="en-US" altLang="zh-CN" sz="14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arXiv</a:t>
            </a:r>
            <a:r>
              <a:rPr lang="en-US" altLang="zh-CN" sz="14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 preprint.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B74E0-23A5-160E-8C95-6FB04955EF00}"/>
              </a:ext>
            </a:extLst>
          </p:cNvPr>
          <p:cNvSpPr txBox="1"/>
          <p:nvPr/>
        </p:nvSpPr>
        <p:spPr>
          <a:xfrm>
            <a:off x="6917961" y="1812773"/>
            <a:ext cx="464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⼤语⾔模型（LLM）的知识象限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162469-4F11-98BD-2EF5-53EEB717F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18" y="2256780"/>
            <a:ext cx="5278209" cy="41222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4251EB-BECB-E600-3CF0-C164E1379B43}"/>
              </a:ext>
            </a:extLst>
          </p:cNvPr>
          <p:cNvSpPr/>
          <p:nvPr/>
        </p:nvSpPr>
        <p:spPr>
          <a:xfrm>
            <a:off x="6992911" y="2743201"/>
            <a:ext cx="1971207" cy="228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68E072-0C4D-A279-C682-0C387A22760E}"/>
              </a:ext>
            </a:extLst>
          </p:cNvPr>
          <p:cNvSpPr/>
          <p:nvPr/>
        </p:nvSpPr>
        <p:spPr>
          <a:xfrm>
            <a:off x="6791793" y="2153563"/>
            <a:ext cx="2502109" cy="457702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FD983E-2C87-6BC6-96FA-17184E87ED1A}"/>
              </a:ext>
            </a:extLst>
          </p:cNvPr>
          <p:cNvSpPr txBox="1"/>
          <p:nvPr/>
        </p:nvSpPr>
        <p:spPr>
          <a:xfrm>
            <a:off x="7423459" y="3886201"/>
            <a:ext cx="123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模型知识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43F75E-F053-28FE-1CD7-75C051A44C38}"/>
              </a:ext>
            </a:extLst>
          </p:cNvPr>
          <p:cNvSpPr txBox="1"/>
          <p:nvPr/>
        </p:nvSpPr>
        <p:spPr>
          <a:xfrm>
            <a:off x="7552544" y="6363726"/>
            <a:ext cx="189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语料库知识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EF3186-2302-C118-608E-3AD04D904210}"/>
              </a:ext>
            </a:extLst>
          </p:cNvPr>
          <p:cNvSpPr txBox="1"/>
          <p:nvPr/>
        </p:nvSpPr>
        <p:spPr>
          <a:xfrm>
            <a:off x="2406546" y="4629091"/>
            <a:ext cx="1978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语料知识学不完！</a:t>
            </a:r>
          </a:p>
        </p:txBody>
      </p:sp>
    </p:spTree>
    <p:extLst>
      <p:ext uri="{BB962C8B-B14F-4D97-AF65-F5344CB8AC3E}">
        <p14:creationId xmlns:p14="http://schemas.microsoft.com/office/powerpoint/2010/main" val="1964349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默认字体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2817</TotalTime>
  <Words>8405</Words>
  <Application>Microsoft Office PowerPoint</Application>
  <PresentationFormat>宽屏</PresentationFormat>
  <Paragraphs>1228</Paragraphs>
  <Slides>75</Slides>
  <Notes>75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6" baseType="lpstr">
      <vt:lpstr>MicrosoftYaHei-Bold</vt:lpstr>
      <vt:lpstr>system-ui</vt:lpstr>
      <vt:lpstr>TimesNewRomanPSMT</vt:lpstr>
      <vt:lpstr>等线</vt:lpstr>
      <vt:lpstr>黑体</vt:lpstr>
      <vt:lpstr>Arial</vt:lpstr>
      <vt:lpstr>Cambria Math</vt:lpstr>
      <vt:lpstr>Times New Roman</vt:lpstr>
      <vt:lpstr>TimesNewRomanPS-Bold</vt:lpstr>
      <vt:lpstr>Wingdings</vt:lpstr>
      <vt:lpstr>Office 主题​​</vt:lpstr>
      <vt:lpstr>知识增强的大语言模型 进展及展望</vt:lpstr>
      <vt:lpstr>组会安排</vt:lpstr>
      <vt:lpstr>目录</vt:lpstr>
      <vt:lpstr>大语言模型与知识</vt:lpstr>
      <vt:lpstr>大语言模型与知识</vt:lpstr>
      <vt:lpstr>大语言模型与知识</vt:lpstr>
      <vt:lpstr>大语言模型与知识</vt:lpstr>
      <vt:lpstr>大语言模型与知识</vt:lpstr>
      <vt:lpstr>大语言模型与知识</vt:lpstr>
      <vt:lpstr>大语言模型与知识</vt:lpstr>
      <vt:lpstr>大语言模型与知识</vt:lpstr>
      <vt:lpstr>大语言模型与知识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模型训练阶段如何引入知识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模型推理阶段如何利用知识</vt:lpstr>
      <vt:lpstr>模型部署阶段如何持续学习知识</vt:lpstr>
      <vt:lpstr>模型部署阶段如何持续学习知识</vt:lpstr>
      <vt:lpstr>模型部署阶段如何持续学习知识</vt:lpstr>
      <vt:lpstr>模型部署阶段如何持续学习知识</vt:lpstr>
      <vt:lpstr>模型部署阶段如何持续学习知识</vt:lpstr>
      <vt:lpstr>模型部署阶段如何持续学习知识</vt:lpstr>
      <vt:lpstr>模型部署阶段如何持续学习知识</vt:lpstr>
      <vt:lpstr>模型部署阶段如何持续学习知识</vt:lpstr>
      <vt:lpstr>模型部署阶段如何持续学习知识</vt:lpstr>
      <vt:lpstr>模型部署阶段如何持续学习知识</vt:lpstr>
      <vt:lpstr>模型部署阶段如何持续学习知识</vt:lpstr>
      <vt:lpstr>模型部署阶段如何持续学习知识</vt:lpstr>
      <vt:lpstr>模型部署阶段如何持续学习知识</vt:lpstr>
      <vt:lpstr>总结</vt:lpstr>
      <vt:lpstr>参考文献</vt:lpstr>
      <vt:lpstr>参考文献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知识增强的大语言模型 进展及展望</dc:title>
  <dc:creator>greg chang</dc:creator>
  <cp:lastModifiedBy>greg chang</cp:lastModifiedBy>
  <cp:revision>238</cp:revision>
  <dcterms:created xsi:type="dcterms:W3CDTF">2023-09-13T08:34:03Z</dcterms:created>
  <dcterms:modified xsi:type="dcterms:W3CDTF">2023-10-09T08:23:37Z</dcterms:modified>
</cp:coreProperties>
</file>